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Fira Sans Extra Condensed Medium"/>
      <p:regular r:id="rId38"/>
      <p:bold r:id="rId39"/>
      <p:italic r:id="rId40"/>
      <p:boldItalic r:id="rId41"/>
    </p:embeddedFont>
    <p:embeddedFont>
      <p:font typeface="Fira Sans Extra Condense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F458CB-B917-4F16-9691-C21446EF9516}">
  <a:tblStyle styleId="{82F458CB-B917-4F16-9691-C21446EF951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20" Type="http://schemas.openxmlformats.org/officeDocument/2006/relationships/slide" Target="slides/slide15.xml"/><Relationship Id="rId42" Type="http://schemas.openxmlformats.org/officeDocument/2006/relationships/font" Target="fonts/FiraSansExtraCondensed-regular.fntdata"/><Relationship Id="rId41" Type="http://schemas.openxmlformats.org/officeDocument/2006/relationships/font" Target="fonts/FiraSansExtraCondensedMedium-boldItalic.fntdata"/><Relationship Id="rId22" Type="http://schemas.openxmlformats.org/officeDocument/2006/relationships/slide" Target="slides/slide17.xml"/><Relationship Id="rId44" Type="http://schemas.openxmlformats.org/officeDocument/2006/relationships/font" Target="fonts/FiraSansExtraCondensed-italic.fntdata"/><Relationship Id="rId21" Type="http://schemas.openxmlformats.org/officeDocument/2006/relationships/slide" Target="slides/slide16.xml"/><Relationship Id="rId43" Type="http://schemas.openxmlformats.org/officeDocument/2006/relationships/font" Target="fonts/FiraSansExtraCondensed-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FiraSansExtra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FiraSansExtraCondensedMedium-bold.fntdata"/><Relationship Id="rId16" Type="http://schemas.openxmlformats.org/officeDocument/2006/relationships/slide" Target="slides/slide11.xml"/><Relationship Id="rId38" Type="http://schemas.openxmlformats.org/officeDocument/2006/relationships/font" Target="fonts/FiraSansExtraCondensed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44939b6efc.nxcli.net/about/keep-maple-products-fresh"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pletrader.com/community/showthread.php?33629-Sugar-in-sap-vs-prior-years-weather" TargetMode="External"/><Relationship Id="rId3" Type="http://schemas.openxmlformats.org/officeDocument/2006/relationships/hyperlink" Target="https://www.bestplaces.net/climate/city/pennsylvania/philadelphia"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pletrader.com/community/showthread.php?33629-Sugar-in-sap-vs-prior-years-weather" TargetMode="External"/><Relationship Id="rId3" Type="http://schemas.openxmlformats.org/officeDocument/2006/relationships/hyperlink" Target="https://www.bestplaces.net/climate/city/pennsylvania/philadelphia"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pletrader.com/community/showthread.php?33629-Sugar-in-sap-vs-prior-years-weather" TargetMode="External"/><Relationship Id="rId3" Type="http://schemas.openxmlformats.org/officeDocument/2006/relationships/hyperlink" Target="https://www.bestplaces.net/climate/city/pennsylvania/philadelphi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08dfbb5d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08dfbb5d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
            </a:r>
            <a:r>
              <a:rPr lang="en-GB"/>
              <a:t>rop missing value-- they don’t report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761760c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761760c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76856d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76856d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rgbClr val="FFFFFF"/>
                </a:highlight>
              </a:rPr>
              <a:t>Negative correlation in both regressions. </a:t>
            </a:r>
            <a:r>
              <a:rPr lang="en-GB" sz="1200">
                <a:solidFill>
                  <a:srgbClr val="212121"/>
                </a:solidFill>
                <a:highlight>
                  <a:srgbClr val="FFFFFF"/>
                </a:highlight>
              </a:rPr>
              <a:t>This supports the study from UW-Extension that warmer weather stops enzymes in tree roots from producing sugar in tree sap and could also lead to tree root damage, which leads to a reduction in gallon production.</a:t>
            </a:r>
            <a:endParaRPr sz="1200">
              <a:solidFill>
                <a:srgbClr val="212121"/>
              </a:solidFill>
              <a:highlight>
                <a:srgbClr val="FFFFFF"/>
              </a:highlight>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2a9e8c41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2a9e8c41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2a9e8c41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2a9e8c41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765f3e79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765f3e79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We then decided to discover the relationship between precipitation and production in gallons. Originally we assumed that the precipitation will </a:t>
            </a:r>
            <a:r>
              <a:rPr lang="en-GB" sz="1200">
                <a:solidFill>
                  <a:schemeClr val="dk1"/>
                </a:solidFill>
                <a:latin typeface="Times New Roman"/>
                <a:ea typeface="Times New Roman"/>
                <a:cs typeface="Times New Roman"/>
                <a:sym typeface="Times New Roman"/>
              </a:rPr>
              <a:t>stimulate</a:t>
            </a:r>
            <a:r>
              <a:rPr lang="en-GB" sz="1200">
                <a:solidFill>
                  <a:schemeClr val="dk1"/>
                </a:solidFill>
                <a:latin typeface="Times New Roman"/>
                <a:ea typeface="Times New Roman"/>
                <a:cs typeface="Times New Roman"/>
                <a:sym typeface="Times New Roman"/>
              </a:rPr>
              <a:t> the production by providing the more </a:t>
            </a:r>
            <a:r>
              <a:rPr lang="en-GB" sz="1200">
                <a:solidFill>
                  <a:schemeClr val="dk1"/>
                </a:solidFill>
                <a:latin typeface="Times New Roman"/>
                <a:ea typeface="Times New Roman"/>
                <a:cs typeface="Times New Roman"/>
                <a:sym typeface="Times New Roman"/>
              </a:rPr>
              <a:t>appropriate</a:t>
            </a:r>
            <a:r>
              <a:rPr lang="en-GB" sz="1200">
                <a:solidFill>
                  <a:schemeClr val="dk1"/>
                </a:solidFill>
                <a:latin typeface="Times New Roman"/>
                <a:ea typeface="Times New Roman"/>
                <a:cs typeface="Times New Roman"/>
                <a:sym typeface="Times New Roman"/>
              </a:rPr>
              <a:t> humidity for </a:t>
            </a:r>
            <a:r>
              <a:rPr lang="en-GB" sz="1200">
                <a:solidFill>
                  <a:schemeClr val="dk1"/>
                </a:solidFill>
                <a:latin typeface="Times New Roman"/>
                <a:ea typeface="Times New Roman"/>
                <a:cs typeface="Times New Roman"/>
                <a:sym typeface="Times New Roman"/>
              </a:rPr>
              <a:t>tapping</a:t>
            </a: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However, f</a:t>
            </a:r>
            <a:r>
              <a:rPr lang="en-GB" sz="1200">
                <a:solidFill>
                  <a:schemeClr val="dk1"/>
                </a:solidFill>
                <a:latin typeface="Times New Roman"/>
                <a:ea typeface="Times New Roman"/>
                <a:cs typeface="Times New Roman"/>
                <a:sym typeface="Times New Roman"/>
              </a:rPr>
              <a:t>or some states like Maine and New Hampshire, reduction of precipitation does not necessarily mean intense reduction of production. During 2016, the precipitation in both Maine and New Hampshire decreased dramatically while the production of those states during the year increased adversely. This is because apart from precipitation, other factors could affect the production of maple syrup such as warmer temperatures, health of the trees...So we looked up and discovered that  According to the USDA 2016 maple syrup production report, ‘Producers were encouraged to tap earlier this season by the warmer than normal temperatures.’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663df5d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663df5d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Searching for a possible correlation between dry levels of drought and maple syrup production we find that there is no clear linear relationship between them. This is the case for all 4 levels of drought, from abnormally dry to extremely dry.</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08dfbb5d3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b08dfbb5d3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Then we looked at these two parameters over time to find a meaningful pattern. During the early 2000s, there was an inverse relationship between D0 (Abnormally dry) levels of drought and gallon production. Over time, that relationsip became less inverse to the point where even with high levels of D0 drought did not impede high levels of production of maple syrup. One should not generalize about the relationship between D0 levels and maple syrup production when it comes to states in the northeast as not all states show the same behavior. With the exception of Massachusetts and Connecticut, for most northeast states, D0 and maple syrup production seem to be on the rise.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Similar to the relationship between D0 and production, D1 (Moderate Drought) levels also started as inverse to production in the early 2000s. Towards the mid-2000s and late 2010s there was not a clear relationship as both variables increased and decreased simultaneously.</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During early 2000s, D2(Severe Drought) was high in most states. During middle and late 2000s D2 levels were essentially 0. During mid-2010s there is a spike in D2 levels again and towards late 2010s there seems to be an upward trend in D2 levels for most states, except Massachusetts and Connecticut.</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212121"/>
                </a:solidFill>
                <a:highlight>
                  <a:srgbClr val="FFFFFF"/>
                </a:highlight>
                <a:latin typeface="Roboto"/>
                <a:ea typeface="Roboto"/>
                <a:cs typeface="Roboto"/>
                <a:sym typeface="Roboto"/>
              </a:rPr>
              <a:t>It is difficult to generalize the relationship between D3 (Extreme Drought) levels and maple syrup production on the northeast as many states show an even more different behavior in terms of units of D3 levels. For some states D3 levels were essentially 0 for several years. One could argue that the reason for D3 levels to be minimal for many states is because extreme drought is not as common as lesser levels of drought, in the northeast.</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2a9e8c41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22a9e8c41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Moving on, we are heading to the regression part. Since our dataset covers data from all the states in the northeast area, we ran regressions both from perspective of each state and </a:t>
            </a:r>
            <a:r>
              <a:rPr lang="en-GB" sz="1200">
                <a:solidFill>
                  <a:schemeClr val="dk1"/>
                </a:solidFill>
                <a:latin typeface="Times New Roman"/>
                <a:ea typeface="Times New Roman"/>
                <a:cs typeface="Times New Roman"/>
                <a:sym typeface="Times New Roman"/>
              </a:rPr>
              <a:t>Multivariate Regression of all states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2a9e8c5d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2a9e8c5d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chemeClr val="dk1"/>
                </a:solidFill>
              </a:rPr>
              <a:t>Firstly we did a linearity check to eyeball the dataset to see possible linear relationships between variables and </a:t>
            </a:r>
            <a:r>
              <a:rPr lang="en-GB" sz="1050">
                <a:solidFill>
                  <a:schemeClr val="dk1"/>
                </a:solidFill>
              </a:rPr>
              <a:t>gallons. As you can see, For variables such as yield per taps and number of taps, the linearity is pretty obvious. This is because according to studies, </a:t>
            </a:r>
            <a:r>
              <a:rPr lang="en-GB" sz="1200">
                <a:solidFill>
                  <a:schemeClr val="dk1"/>
                </a:solidFill>
                <a:latin typeface="Times New Roman"/>
                <a:ea typeface="Times New Roman"/>
                <a:cs typeface="Times New Roman"/>
                <a:sym typeface="Times New Roman"/>
              </a:rPr>
              <a:t>a tapped maple will produce </a:t>
            </a:r>
            <a:r>
              <a:rPr b="1" lang="en-GB" sz="1200">
                <a:solidFill>
                  <a:schemeClr val="dk1"/>
                </a:solidFill>
                <a:latin typeface="Times New Roman"/>
                <a:ea typeface="Times New Roman"/>
                <a:cs typeface="Times New Roman"/>
                <a:sym typeface="Times New Roman"/>
              </a:rPr>
              <a:t>10</a:t>
            </a:r>
            <a:r>
              <a:rPr lang="en-GB" sz="1200">
                <a:solidFill>
                  <a:schemeClr val="dk1"/>
                </a:solidFill>
                <a:latin typeface="Times New Roman"/>
                <a:ea typeface="Times New Roman"/>
                <a:cs typeface="Times New Roman"/>
                <a:sym typeface="Times New Roman"/>
              </a:rPr>
              <a:t> to </a:t>
            </a:r>
            <a:r>
              <a:rPr b="1" lang="en-GB" sz="1200">
                <a:solidFill>
                  <a:schemeClr val="dk1"/>
                </a:solidFill>
                <a:latin typeface="Times New Roman"/>
                <a:ea typeface="Times New Roman"/>
                <a:cs typeface="Times New Roman"/>
                <a:sym typeface="Times New Roman"/>
              </a:rPr>
              <a:t>20</a:t>
            </a:r>
            <a:r>
              <a:rPr lang="en-GB" sz="1200">
                <a:solidFill>
                  <a:schemeClr val="dk1"/>
                </a:solidFill>
                <a:latin typeface="Times New Roman"/>
                <a:ea typeface="Times New Roman"/>
                <a:cs typeface="Times New Roman"/>
                <a:sym typeface="Times New Roman"/>
              </a:rPr>
              <a:t> gallons of sap per tap.</a:t>
            </a:r>
            <a:r>
              <a:rPr lang="en-GB" sz="1050">
                <a:solidFill>
                  <a:schemeClr val="dk1"/>
                </a:solidFill>
              </a:rPr>
              <a:t> It takes approximately 40 gallons of sap to produce one delicious gallon of </a:t>
            </a:r>
            <a:r>
              <a:rPr lang="en-GB" sz="1050">
                <a:solidFill>
                  <a:schemeClr val="dk1"/>
                </a:solidFill>
                <a:uFill>
                  <a:noFill/>
                </a:uFill>
                <a:hlinkClick r:id="rId2">
                  <a:extLst>
                    <a:ext uri="{A12FA001-AC4F-418D-AE19-62706E023703}">
                      <ahyp:hlinkClr val="tx"/>
                    </a:ext>
                  </a:extLst>
                </a:hlinkClick>
              </a:rPr>
              <a:t>fresh maple syrup</a:t>
            </a:r>
            <a:r>
              <a:rPr lang="en-GB" sz="1050">
                <a:solidFill>
                  <a:schemeClr val="dk1"/>
                </a:solidFill>
              </a:rPr>
              <a:t>.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GB" sz="1050">
                <a:solidFill>
                  <a:schemeClr val="dk1"/>
                </a:solidFill>
              </a:rPr>
              <a:t>However, according to our research, sugar concentration can affect the final maple syrup production and since sugar concentration of the sap can vary from 1 percent to as high as 5 percent, this will drastically impact how much sap it takes to produce a gallon of syrup. </a:t>
            </a:r>
            <a:endParaRPr sz="1050">
              <a:solidFill>
                <a:schemeClr val="dk1"/>
              </a:solidFill>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https://nysmaple.com/how-much-sap-can-one-tree-produce/</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13ff90ec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13ff90ec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2a9e8c5d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22a9e8c5d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Moreover, some variables seemed to be very </a:t>
            </a:r>
            <a:r>
              <a:rPr lang="en-GB" sz="1200">
                <a:solidFill>
                  <a:srgbClr val="0E101A"/>
                </a:solidFill>
                <a:latin typeface="Times New Roman"/>
                <a:ea typeface="Times New Roman"/>
                <a:cs typeface="Times New Roman"/>
                <a:sym typeface="Times New Roman"/>
              </a:rPr>
              <a:t>distracting</a:t>
            </a:r>
            <a:r>
              <a:rPr lang="en-GB" sz="1200">
                <a:solidFill>
                  <a:srgbClr val="0E101A"/>
                </a:solidFill>
                <a:latin typeface="Times New Roman"/>
                <a:ea typeface="Times New Roman"/>
                <a:cs typeface="Times New Roman"/>
                <a:sym typeface="Times New Roman"/>
              </a:rPr>
              <a:t> with no linearity showed at all. As you can see from the graph, variables such as SPI-wet and AVG temperature throughout the year are good examples. But this does not mean that these two variables are useless. Take average temperature as an example, although judging purely from the graph, these two variables are </a:t>
            </a:r>
            <a:r>
              <a:rPr lang="en-GB" sz="1200">
                <a:solidFill>
                  <a:srgbClr val="0E101A"/>
                </a:solidFill>
                <a:latin typeface="Times New Roman"/>
                <a:ea typeface="Times New Roman"/>
                <a:cs typeface="Times New Roman"/>
                <a:sym typeface="Times New Roman"/>
              </a:rPr>
              <a:t>unrelated</a:t>
            </a:r>
            <a:r>
              <a:rPr lang="en-GB" sz="1200">
                <a:solidFill>
                  <a:srgbClr val="0E101A"/>
                </a:solidFill>
                <a:latin typeface="Times New Roman"/>
                <a:ea typeface="Times New Roman"/>
                <a:cs typeface="Times New Roman"/>
                <a:sym typeface="Times New Roman"/>
              </a:rPr>
              <a:t> but  according to our research,  </a:t>
            </a:r>
            <a:r>
              <a:rPr lang="en-GB" sz="1300">
                <a:solidFill>
                  <a:schemeClr val="dk1"/>
                </a:solidFill>
                <a:highlight>
                  <a:srgbClr val="FFFFFF"/>
                </a:highlight>
                <a:latin typeface="Georgia"/>
                <a:ea typeface="Georgia"/>
                <a:cs typeface="Georgia"/>
                <a:sym typeface="Georgia"/>
              </a:rPr>
              <a:t> The ideal weather conditions for sap collection are daytime temperatures around 40 - 44 degrees Fahrenheit when the Sustained warm temperatures provide an environment for a rapid, massive release of sap by trees over a very short period of time.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http://mapletrader.com/community/showthread.php?33629-Sugar-in-sap-vs-prior-years-weather</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6bfa1694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6bfa1694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Next, moving on to regression analysis on each state, we took the maple trees’ growing season into consideration. Overall </a:t>
            </a:r>
            <a:r>
              <a:rPr lang="en-GB"/>
              <a:t>speaking</a:t>
            </a:r>
            <a:r>
              <a:rPr lang="en-GB"/>
              <a:t>, maple trees grow from last year’s September and this year’s Feburary, so we ran several regressions to see if using temperature and precipitation during this time span will actually improve our </a:t>
            </a:r>
            <a:r>
              <a:rPr lang="en-GB"/>
              <a:t>regression</a:t>
            </a:r>
            <a:r>
              <a:rPr lang="en-GB"/>
              <a:t> model. So after several attemppts, we decided that using the temperature of the whole year and precipitation during maple tress’ </a:t>
            </a:r>
            <a:r>
              <a:rPr lang="en-GB"/>
              <a:t>growing</a:t>
            </a:r>
            <a:r>
              <a:rPr lang="en-GB"/>
              <a:t> season would return the best results. As you can see from this table comparing the R-squared of each state using the two methods, for most of the </a:t>
            </a:r>
            <a:r>
              <a:rPr lang="en-GB"/>
              <a:t>states</a:t>
            </a:r>
            <a:r>
              <a:rPr lang="en-GB"/>
              <a:t>, r-squared increased but for </a:t>
            </a:r>
            <a:r>
              <a:rPr lang="en-GB"/>
              <a:t>connecticut</a:t>
            </a:r>
            <a:r>
              <a:rPr lang="en-GB"/>
              <a:t> R-squared decreased almost 7%. This is because for </a:t>
            </a:r>
            <a:r>
              <a:rPr lang="en-GB"/>
              <a:t>connecticut</a:t>
            </a:r>
            <a:r>
              <a:rPr lang="en-GB"/>
              <a:t>, a lot of the rains happen in  </a:t>
            </a:r>
            <a:r>
              <a:rPr lang="en-GB" sz="1200">
                <a:solidFill>
                  <a:srgbClr val="BDC1C6"/>
                </a:solidFill>
                <a:highlight>
                  <a:srgbClr val="202124"/>
                </a:highlight>
              </a:rPr>
              <a:t>May, June, July and thus using </a:t>
            </a:r>
            <a:r>
              <a:rPr lang="en-GB" sz="1200">
                <a:solidFill>
                  <a:srgbClr val="BDC1C6"/>
                </a:solidFill>
                <a:highlight>
                  <a:srgbClr val="202124"/>
                </a:highlight>
              </a:rPr>
              <a:t>precipitation</a:t>
            </a:r>
            <a:r>
              <a:rPr lang="en-GB" sz="1200">
                <a:solidFill>
                  <a:srgbClr val="BDC1C6"/>
                </a:solidFill>
                <a:highlight>
                  <a:srgbClr val="202124"/>
                </a:highlight>
              </a:rPr>
              <a:t> only in growing seasons will decrease the influence of this </a:t>
            </a:r>
            <a:r>
              <a:rPr lang="en-GB" sz="1200">
                <a:solidFill>
                  <a:srgbClr val="BDC1C6"/>
                </a:solidFill>
                <a:highlight>
                  <a:srgbClr val="202124"/>
                </a:highlight>
              </a:rPr>
              <a:t>variable</a:t>
            </a:r>
            <a:r>
              <a:rPr lang="en-GB" sz="1200">
                <a:solidFill>
                  <a:srgbClr val="BDC1C6"/>
                </a:solidFill>
                <a:highlight>
                  <a:srgbClr val="202124"/>
                </a:highlight>
              </a:rPr>
              <a:t> on production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after several attempts, we determined that the combination of using average temperature of the whole year and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2"/>
              </a:rPr>
              <a:t>http://mapletrader.com/community/showthread.php?33629-Sugar-in-sap-vs-prior-years-weather</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3"/>
              </a:rPr>
              <a:t>https://www.bestplaces.net/climate/city/pennsylvania/philadelphia</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6bfa1694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6bfa1694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a:t>Next, we are trying to see if any of these variables are insignificant so we did  feature selection </a:t>
            </a:r>
            <a:endParaRPr/>
          </a:p>
          <a:p>
            <a:pPr indent="0" lvl="0" marL="0" rtl="0" algn="l">
              <a:lnSpc>
                <a:spcPct val="135714"/>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 After checking the significance of these features, we decided to exclude D1, D2, D3, and D4 because of these variables’ collinearity with the D0. The VIF factor table listed below showed that any factor larger than 10 should be eliminated. However, we kept D0 and DSCI after several attempts for better regression results.</a:t>
            </a:r>
            <a:endParaRPr sz="1200">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2"/>
              </a:rPr>
              <a:t>http://mapletrader.com/community/showthread.php?33629-Sugar-in-sap-vs-prior-years-weather</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3"/>
              </a:rPr>
              <a:t>https://www.bestplaces.net/climate/city/pennsylvania/philadelphia</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6bfa1694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6bfa1694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2"/>
              </a:rPr>
              <a:t>http://mapletrader.com/community/showthread.php?33629-Sugar-in-sap-vs-prior-years-weather</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u="sng">
                <a:solidFill>
                  <a:schemeClr val="hlink"/>
                </a:solidFill>
                <a:latin typeface="Times New Roman"/>
                <a:ea typeface="Times New Roman"/>
                <a:cs typeface="Times New Roman"/>
                <a:sym typeface="Times New Roman"/>
                <a:hlinkClick r:id="rId3"/>
              </a:rPr>
              <a:t>https://www.bestplaces.net/climate/city/pennsylvania/philadelphia</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6bfa1694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6bfa1694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6bfa1694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6bfa1694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2a9e8c4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2a9e8c4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76b28f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76b28fe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773d5369b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1773d5369b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5c396a03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5c396a03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The purpose of this project is to figure out how maple syrup production in gallons is affected by drought and precipitation factors. </a:t>
            </a:r>
            <a:r>
              <a:rPr lang="en-GB" sz="1200">
                <a:solidFill>
                  <a:srgbClr val="212529"/>
                </a:solidFill>
                <a:latin typeface="Times New Roman"/>
                <a:ea typeface="Times New Roman"/>
                <a:cs typeface="Times New Roman"/>
                <a:sym typeface="Times New Roman"/>
              </a:rPr>
              <a:t>Our primary focus will be on the northeast region, specifically seven states including Massachusetts, Maine, Vermont, New Hampshire, New York, Connecticut and </a:t>
            </a:r>
            <a:r>
              <a:rPr lang="en-GB" sz="1200">
                <a:solidFill>
                  <a:srgbClr val="212529"/>
                </a:solidFill>
                <a:latin typeface="Times New Roman"/>
                <a:ea typeface="Times New Roman"/>
                <a:cs typeface="Times New Roman"/>
                <a:sym typeface="Times New Roman"/>
              </a:rPr>
              <a:t>Pennsylvania</a:t>
            </a:r>
            <a:r>
              <a:rPr lang="en-GB" sz="1200">
                <a:solidFill>
                  <a:srgbClr val="212529"/>
                </a:solidFill>
                <a:latin typeface="Times New Roman"/>
                <a:ea typeface="Times New Roman"/>
                <a:cs typeface="Times New Roman"/>
                <a:sym typeface="Times New Roman"/>
              </a:rPr>
              <a:t>. The New England region is well known for its maple syrup production, and hence we will delve deeper into that area. We will analyze variables such as the annual crop production of maple syrup and other parameters related to climate change. </a:t>
            </a:r>
            <a:endParaRPr sz="1200">
              <a:solidFill>
                <a:srgbClr val="212529"/>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212529"/>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Organizations such as NOAA and third-party websites already provide publicly available data regarding drought parameters for all states. In addition, there are vast information sources regarding drought and different industries affected. We considered many sectors such as agriculture, manufacturing, energy, and tourism. Nonetheless, given that our team is based in Boston, we decided to focus on a sector that would be most relevant to our location. After researching the aforementioned sectors, we arrived at three final project ideas. The first idea was how drought affects business in golf courses in New England. Next, we thought about how drought conditions affect hay prices for livestock in New England. The third idea was drought affecting maple tree production in New England. Given the data scarcity regarding the other sectors and the relevancy of the project idea, we concluded that agriculture data regarding maple tree production would be the most suitable option.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76b29000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76b29000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latin typeface="Roboto"/>
                <a:ea typeface="Roboto"/>
                <a:cs typeface="Roboto"/>
                <a:sym typeface="Roboto"/>
              </a:rPr>
              <a:t>Heading towards the data overview, our data was collected from several official website such as NOAA, USDA and National mitigation center</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76b2900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76b2900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D0: Abnormally dry</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D4: Exceptional Drought</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We can put those 22 variables into 4 categories; There are 9 variables are drought related variables. Each of them gives indication about a state’s drought level. For example, D0 represents % of area in this state that fall under abnormal dry; while D4 …</a:t>
            </a:r>
            <a:r>
              <a:rPr lang="en-GB" sz="1200">
                <a:solidFill>
                  <a:srgbClr val="0E101A"/>
                </a:solidFill>
                <a:latin typeface="Times New Roman"/>
                <a:ea typeface="Times New Roman"/>
                <a:cs typeface="Times New Roman"/>
                <a:sym typeface="Times New Roman"/>
              </a:rPr>
              <a:t> Exceptional Drought</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The second category contains climate related variables such as average temperature/ precipitation</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The dataset also include some basic information such as State and Year.</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The production related data includes gallons and value.</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5c396a03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5c396a03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D0 - D4 introduction</a:t>
            </a:r>
            <a:endParaRPr/>
          </a:p>
          <a:p>
            <a:pPr indent="0" lvl="0" marL="0" rtl="0" algn="l">
              <a:lnSpc>
                <a:spcPct val="115000"/>
              </a:lnSpc>
              <a:spcBef>
                <a:spcPts val="0"/>
              </a:spcBef>
              <a:spcAft>
                <a:spcPts val="0"/>
              </a:spcAft>
              <a:buClr>
                <a:schemeClr val="dk1"/>
              </a:buClr>
              <a:buSzPts val="1100"/>
              <a:buFont typeface="Arial"/>
              <a:buNone/>
            </a:pPr>
            <a:r>
              <a:rPr lang="en-GB" sz="1200">
                <a:solidFill>
                  <a:srgbClr val="0E101A"/>
                </a:solidFill>
                <a:latin typeface="Times New Roman"/>
                <a:ea typeface="Times New Roman"/>
                <a:cs typeface="Times New Roman"/>
                <a:sym typeface="Times New Roman"/>
              </a:rPr>
              <a:t>D0: Abnormally dry</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200">
                <a:solidFill>
                  <a:srgbClr val="0E101A"/>
                </a:solidFill>
                <a:latin typeface="Times New Roman"/>
                <a:ea typeface="Times New Roman"/>
                <a:cs typeface="Times New Roman"/>
                <a:sym typeface="Times New Roman"/>
              </a:rPr>
              <a:t>D4: Exceptional Drought</a:t>
            </a:r>
            <a:endParaRPr sz="1200">
              <a:solidFill>
                <a:srgbClr val="0E101A"/>
              </a:solidFill>
              <a:latin typeface="Times New Roman"/>
              <a:ea typeface="Times New Roman"/>
              <a:cs typeface="Times New Roman"/>
              <a:sym typeface="Times New Roman"/>
            </a:endParaRPr>
          </a:p>
          <a:p>
            <a:pPr indent="0" lvl="0" marL="0" rtl="0" algn="l">
              <a:lnSpc>
                <a:spcPct val="135714"/>
              </a:lnSpc>
              <a:spcBef>
                <a:spcPts val="0"/>
              </a:spcBef>
              <a:spcAft>
                <a:spcPts val="0"/>
              </a:spcAft>
              <a:buClr>
                <a:schemeClr val="dk1"/>
              </a:buClr>
              <a:buSzPts val="1100"/>
              <a:buFont typeface="Arial"/>
              <a:buNone/>
            </a:pPr>
            <a:r>
              <a:rPr lang="en-GB" sz="1050">
                <a:solidFill>
                  <a:srgbClr val="CE9178"/>
                </a:solidFill>
                <a:highlight>
                  <a:srgbClr val="1E1E1E"/>
                </a:highlight>
                <a:latin typeface="Courier New"/>
                <a:ea typeface="Courier New"/>
                <a:cs typeface="Courier New"/>
                <a:sym typeface="Courier New"/>
              </a:rPr>
              <a:t>'W0'</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'W1'</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'W2'</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'W3'</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'W4'</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'D0_SPI'</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'D0_SPI'</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'D2_SPI'</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'D3_SPI'</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'D4_SPI'</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'Year'</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'Avg. Temperture'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'Precipitation'</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'SPI-Drought_state'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'SPI-Wet_state'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'CONNECTICUT'</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'MAINE'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'MASSACHUSETTS'</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'NEW HAMPSHIRE'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'NEW YORK'</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'PENNSYLVANIA'</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'VERMONT'</a:t>
            </a:r>
            <a:endParaRPr sz="105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765f3e64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765f3e64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D4: Exceptional Drought</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rPr lang="en-GB" sz="1400">
                <a:solidFill>
                  <a:schemeClr val="dk1"/>
                </a:solidFill>
                <a:latin typeface="Roboto"/>
                <a:ea typeface="Roboto"/>
                <a:cs typeface="Roboto"/>
                <a:sym typeface="Roboto"/>
              </a:rPr>
              <a:t>Exceptional drought is rare</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GB" sz="1400">
                <a:solidFill>
                  <a:schemeClr val="dk1"/>
                </a:solidFill>
                <a:latin typeface="Roboto"/>
                <a:ea typeface="Roboto"/>
                <a:cs typeface="Roboto"/>
                <a:sym typeface="Roboto"/>
              </a:rPr>
              <a:t>With increasing drought level, the accuracy score decreases. This is because the severe drought situation is less likely to be observed. The fluctuation in every single data point have a huge impact on the model. We cannot address this issue due to limited amount of data available to us. Therefore, we decided to calculate D3 level drought by the formula shown here. The key assumption made is that the D4 value is 0. This assumption is made since exceptional drought is rarely seen and it is always 0 in our dataset.</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GB" sz="1400">
                <a:solidFill>
                  <a:schemeClr val="dk1"/>
                </a:solidFill>
                <a:latin typeface="Roboto"/>
                <a:ea typeface="Roboto"/>
                <a:cs typeface="Roboto"/>
                <a:sym typeface="Roboto"/>
              </a:rPr>
              <a:t>Randomness is fine for input</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0"/>
              </a:spcAft>
              <a:buNone/>
            </a:pPr>
            <a:r>
              <a:rPr lang="en-GB" sz="1400">
                <a:solidFill>
                  <a:schemeClr val="dk1"/>
                </a:solidFill>
                <a:latin typeface="Roboto"/>
                <a:ea typeface="Roboto"/>
                <a:cs typeface="Roboto"/>
                <a:sym typeface="Roboto"/>
              </a:rPr>
              <a:t>Same model (have impute data)</a:t>
            </a:r>
            <a:endParaRPr sz="14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400">
                <a:solidFill>
                  <a:schemeClr val="dk1"/>
                </a:solidFill>
                <a:latin typeface="Roboto"/>
                <a:ea typeface="Roboto"/>
                <a:cs typeface="Roboto"/>
                <a:sym typeface="Roboto"/>
              </a:rPr>
              <a:t>Impute data mising - &gt; model</a:t>
            </a:r>
            <a:endParaRPr sz="14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6c0c8b46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6c0c8b46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008000"/>
                </a:solidFill>
                <a:highlight>
                  <a:srgbClr val="FFFFFE"/>
                </a:highlight>
                <a:latin typeface="Courier New"/>
                <a:ea typeface="Courier New"/>
                <a:cs typeface="Courier New"/>
                <a:sym typeface="Courier New"/>
              </a:rPr>
              <a:t># We used linear regression to fill in drought mitigator (none, D1-D4)</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008000"/>
                </a:solidFill>
                <a:highlight>
                  <a:srgbClr val="FFFFFE"/>
                </a:highlight>
                <a:latin typeface="Courier New"/>
                <a:ea typeface="Courier New"/>
                <a:cs typeface="Courier New"/>
                <a:sym typeface="Courier New"/>
              </a:rPr>
              <a:t># There are none &gt; 100 value; D1-D4 &lt;0;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008000"/>
                </a:solidFill>
                <a:highlight>
                  <a:srgbClr val="FFFFFE"/>
                </a:highlight>
                <a:latin typeface="Courier New"/>
                <a:ea typeface="Courier New"/>
                <a:cs typeface="Courier New"/>
                <a:sym typeface="Courier New"/>
              </a:rPr>
              <a:t># We interpret that as a tendency towards more likely to be drought or not;</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008000"/>
                </a:solidFill>
                <a:highlight>
                  <a:srgbClr val="FFFFFE"/>
                </a:highlight>
                <a:latin typeface="Courier New"/>
                <a:ea typeface="Courier New"/>
                <a:cs typeface="Courier New"/>
                <a:sym typeface="Courier New"/>
              </a:rPr>
              <a:t># Model can be useful for prediction in similar situation</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2a9e8c4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2a9e8c4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In the exploratory data analysis, we would explore every features we have in the dataset.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An </a:t>
            </a:r>
            <a:r>
              <a:rPr lang="en-GB" sz="1200">
                <a:solidFill>
                  <a:srgbClr val="0E101A"/>
                </a:solidFill>
                <a:latin typeface="Times New Roman"/>
                <a:ea typeface="Times New Roman"/>
                <a:cs typeface="Times New Roman"/>
                <a:sym typeface="Times New Roman"/>
              </a:rPr>
              <a:t>overview</a:t>
            </a:r>
            <a:r>
              <a:rPr lang="en-GB" sz="1200">
                <a:solidFill>
                  <a:srgbClr val="0E101A"/>
                </a:solidFill>
                <a:latin typeface="Times New Roman"/>
                <a:ea typeface="Times New Roman"/>
                <a:cs typeface="Times New Roman"/>
                <a:sym typeface="Times New Roman"/>
              </a:rPr>
              <a:t> of label -&gt; overall production for each state</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An overview of the correlation btw features</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Temperature on production</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Precipitation</a:t>
            </a:r>
            <a:r>
              <a:rPr lang="en-GB" sz="1200">
                <a:solidFill>
                  <a:srgbClr val="0E101A"/>
                </a:solidFill>
                <a:latin typeface="Times New Roman"/>
                <a:ea typeface="Times New Roman"/>
                <a:cs typeface="Times New Roman"/>
                <a:sym typeface="Times New Roman"/>
              </a:rPr>
              <a:t> on production</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rgbClr val="0E101A"/>
                </a:solidFill>
                <a:latin typeface="Times New Roman"/>
                <a:ea typeface="Times New Roman"/>
                <a:cs typeface="Times New Roman"/>
                <a:sym typeface="Times New Roman"/>
              </a:rPr>
              <a:t>Drought mitigator on production</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4572000" y="1323150"/>
            <a:ext cx="41148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3" name="Google Shape;13;p2"/>
          <p:cNvSpPr txBox="1"/>
          <p:nvPr>
            <p:ph idx="1" type="subTitle"/>
          </p:nvPr>
        </p:nvSpPr>
        <p:spPr>
          <a:xfrm>
            <a:off x="4572000" y="3375751"/>
            <a:ext cx="4114800" cy="44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Times New Roman"/>
              <a:buNone/>
              <a:defRPr sz="2400">
                <a:latin typeface="Times New Roman"/>
                <a:ea typeface="Times New Roman"/>
                <a:cs typeface="Times New Roman"/>
                <a:sym typeface="Times New Roman"/>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imes New Roman"/>
              <a:buNone/>
              <a:defRPr b="1" sz="2800">
                <a:solidFill>
                  <a:schemeClr val="dk1"/>
                </a:solidFill>
                <a:latin typeface="Times New Roman"/>
                <a:ea typeface="Times New Roman"/>
                <a:cs typeface="Times New Roman"/>
                <a:sym typeface="Times New Roman"/>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indent="-317500" lvl="1" marL="9144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indent="-317500" lvl="2" marL="13716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indent="-317500" lvl="3" marL="18288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indent="-317500" lvl="4" marL="22860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indent="-317500" lvl="5" marL="27432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indent="-317500" lvl="6" marL="32004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indent="-317500" lvl="7" marL="3657600" rtl="0">
              <a:lnSpc>
                <a:spcPct val="115000"/>
              </a:lnSpc>
              <a:spcBef>
                <a:spcPts val="160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indent="-317500" lvl="8" marL="4114800" rtl="0">
              <a:lnSpc>
                <a:spcPct val="115000"/>
              </a:lnSpc>
              <a:spcBef>
                <a:spcPts val="1600"/>
              </a:spcBef>
              <a:spcAft>
                <a:spcPts val="160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1">
            <a:alphaModFix/>
          </a:blip>
          <a:stretch>
            <a:fillRect/>
          </a:stretch>
        </p:blipFill>
        <p:spPr>
          <a:xfrm>
            <a:off x="8393700" y="4393200"/>
            <a:ext cx="750300" cy="750300"/>
          </a:xfrm>
          <a:prstGeom prst="rect">
            <a:avLst/>
          </a:prstGeom>
          <a:noFill/>
          <a:ln>
            <a:noFill/>
          </a:ln>
        </p:spPr>
      </p:pic>
      <p:pic>
        <p:nvPicPr>
          <p:cNvPr id="10" name="Google Shape;10;p1"/>
          <p:cNvPicPr preferRelativeResize="0"/>
          <p:nvPr/>
        </p:nvPicPr>
        <p:blipFill>
          <a:blip r:embed="rId2">
            <a:alphaModFix/>
          </a:blip>
          <a:stretch>
            <a:fillRect/>
          </a:stretch>
        </p:blipFill>
        <p:spPr>
          <a:xfrm>
            <a:off x="8035950" y="0"/>
            <a:ext cx="1108050" cy="1001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4572000" y="1323150"/>
            <a:ext cx="41148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900"/>
              <a:t>Drought Impact on Maple Syrup Production</a:t>
            </a:r>
            <a:endParaRPr sz="4900"/>
          </a:p>
        </p:txBody>
      </p:sp>
      <p:sp>
        <p:nvSpPr>
          <p:cNvPr id="56" name="Google Shape;56;p13"/>
          <p:cNvSpPr txBox="1"/>
          <p:nvPr>
            <p:ph idx="1" type="subTitle"/>
          </p:nvPr>
        </p:nvSpPr>
        <p:spPr>
          <a:xfrm>
            <a:off x="4572000" y="3375751"/>
            <a:ext cx="4114800" cy="4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B4: Chris Chang, Jacinto Lemarroy, Mengxin Li, Shiyu Ye, Ying Li</a:t>
            </a:r>
            <a:endParaRPr/>
          </a:p>
          <a:p>
            <a:pPr indent="0" lvl="0" marL="0" rtl="0" algn="l">
              <a:spcBef>
                <a:spcPts val="0"/>
              </a:spcBef>
              <a:spcAft>
                <a:spcPts val="0"/>
              </a:spcAft>
              <a:buNone/>
            </a:pPr>
            <a:r>
              <a:rPr lang="en-GB"/>
              <a:t> </a:t>
            </a:r>
            <a:endParaRPr/>
          </a:p>
        </p:txBody>
      </p:sp>
      <p:sp>
        <p:nvSpPr>
          <p:cNvPr id="57" name="Google Shape;57;p13"/>
          <p:cNvSpPr/>
          <p:nvPr/>
        </p:nvSpPr>
        <p:spPr>
          <a:xfrm>
            <a:off x="665700" y="738188"/>
            <a:ext cx="3107339" cy="3667115"/>
          </a:xfrm>
          <a:custGeom>
            <a:rect b="b" l="l" r="r" t="t"/>
            <a:pathLst>
              <a:path extrusionOk="0" h="19188" w="16259">
                <a:moveTo>
                  <a:pt x="8626" y="13818"/>
                </a:moveTo>
                <a:lnTo>
                  <a:pt x="10562" y="14057"/>
                </a:lnTo>
                <a:lnTo>
                  <a:pt x="12499" y="14284"/>
                </a:lnTo>
                <a:lnTo>
                  <a:pt x="12172" y="13127"/>
                </a:lnTo>
                <a:lnTo>
                  <a:pt x="12147" y="12963"/>
                </a:lnTo>
                <a:lnTo>
                  <a:pt x="12247" y="12662"/>
                </a:lnTo>
                <a:lnTo>
                  <a:pt x="12348" y="12561"/>
                </a:lnTo>
                <a:lnTo>
                  <a:pt x="16258" y="9242"/>
                </a:lnTo>
                <a:lnTo>
                  <a:pt x="15453" y="8852"/>
                </a:lnTo>
                <a:lnTo>
                  <a:pt x="15340" y="8802"/>
                </a:lnTo>
                <a:lnTo>
                  <a:pt x="15214" y="8663"/>
                </a:lnTo>
                <a:lnTo>
                  <a:pt x="15227" y="8336"/>
                </a:lnTo>
                <a:lnTo>
                  <a:pt x="15328" y="7997"/>
                </a:lnTo>
                <a:lnTo>
                  <a:pt x="15919" y="5721"/>
                </a:lnTo>
                <a:lnTo>
                  <a:pt x="13643" y="6237"/>
                </a:lnTo>
                <a:lnTo>
                  <a:pt x="13492" y="6237"/>
                </a:lnTo>
                <a:lnTo>
                  <a:pt x="13291" y="6086"/>
                </a:lnTo>
                <a:lnTo>
                  <a:pt x="13253" y="5985"/>
                </a:lnTo>
                <a:lnTo>
                  <a:pt x="12951" y="4916"/>
                </a:lnTo>
                <a:lnTo>
                  <a:pt x="11153" y="7016"/>
                </a:lnTo>
                <a:lnTo>
                  <a:pt x="11053" y="7129"/>
                </a:lnTo>
                <a:lnTo>
                  <a:pt x="10801" y="7243"/>
                </a:lnTo>
                <a:lnTo>
                  <a:pt x="10638" y="7192"/>
                </a:lnTo>
                <a:lnTo>
                  <a:pt x="10562" y="7092"/>
                </a:lnTo>
                <a:lnTo>
                  <a:pt x="10499" y="6840"/>
                </a:lnTo>
                <a:lnTo>
                  <a:pt x="10537" y="6576"/>
                </a:lnTo>
                <a:lnTo>
                  <a:pt x="11317" y="2301"/>
                </a:lnTo>
                <a:lnTo>
                  <a:pt x="10273" y="2880"/>
                </a:lnTo>
                <a:lnTo>
                  <a:pt x="10172" y="2930"/>
                </a:lnTo>
                <a:lnTo>
                  <a:pt x="9959" y="2993"/>
                </a:lnTo>
                <a:lnTo>
                  <a:pt x="9770" y="2968"/>
                </a:lnTo>
                <a:lnTo>
                  <a:pt x="9619" y="2867"/>
                </a:lnTo>
                <a:lnTo>
                  <a:pt x="9556" y="2766"/>
                </a:lnTo>
                <a:lnTo>
                  <a:pt x="8136" y="0"/>
                </a:lnTo>
                <a:lnTo>
                  <a:pt x="6702" y="2766"/>
                </a:lnTo>
                <a:lnTo>
                  <a:pt x="6639" y="2867"/>
                </a:lnTo>
                <a:lnTo>
                  <a:pt x="6488" y="2968"/>
                </a:lnTo>
                <a:lnTo>
                  <a:pt x="6300" y="2993"/>
                </a:lnTo>
                <a:lnTo>
                  <a:pt x="6086" y="2930"/>
                </a:lnTo>
                <a:lnTo>
                  <a:pt x="5985" y="2880"/>
                </a:lnTo>
                <a:lnTo>
                  <a:pt x="4942" y="2301"/>
                </a:lnTo>
                <a:lnTo>
                  <a:pt x="5721" y="6576"/>
                </a:lnTo>
                <a:lnTo>
                  <a:pt x="5759" y="6840"/>
                </a:lnTo>
                <a:lnTo>
                  <a:pt x="5696" y="7092"/>
                </a:lnTo>
                <a:lnTo>
                  <a:pt x="5621" y="7192"/>
                </a:lnTo>
                <a:lnTo>
                  <a:pt x="5457" y="7243"/>
                </a:lnTo>
                <a:lnTo>
                  <a:pt x="5206" y="7129"/>
                </a:lnTo>
                <a:lnTo>
                  <a:pt x="5105" y="7016"/>
                </a:lnTo>
                <a:lnTo>
                  <a:pt x="3320" y="4916"/>
                </a:lnTo>
                <a:lnTo>
                  <a:pt x="3006" y="5985"/>
                </a:lnTo>
                <a:lnTo>
                  <a:pt x="2968" y="6086"/>
                </a:lnTo>
                <a:lnTo>
                  <a:pt x="2767" y="6237"/>
                </a:lnTo>
                <a:lnTo>
                  <a:pt x="2616" y="6237"/>
                </a:lnTo>
                <a:lnTo>
                  <a:pt x="340" y="5721"/>
                </a:lnTo>
                <a:lnTo>
                  <a:pt x="931" y="7997"/>
                </a:lnTo>
                <a:lnTo>
                  <a:pt x="1032" y="8336"/>
                </a:lnTo>
                <a:lnTo>
                  <a:pt x="1044" y="8663"/>
                </a:lnTo>
                <a:lnTo>
                  <a:pt x="931" y="8802"/>
                </a:lnTo>
                <a:lnTo>
                  <a:pt x="805" y="8852"/>
                </a:lnTo>
                <a:lnTo>
                  <a:pt x="1" y="9242"/>
                </a:lnTo>
                <a:lnTo>
                  <a:pt x="3911" y="12561"/>
                </a:lnTo>
                <a:lnTo>
                  <a:pt x="4024" y="12662"/>
                </a:lnTo>
                <a:lnTo>
                  <a:pt x="4112" y="12963"/>
                </a:lnTo>
                <a:lnTo>
                  <a:pt x="4087" y="13127"/>
                </a:lnTo>
                <a:lnTo>
                  <a:pt x="3760" y="14284"/>
                </a:lnTo>
                <a:lnTo>
                  <a:pt x="5696" y="14057"/>
                </a:lnTo>
                <a:lnTo>
                  <a:pt x="7633" y="13818"/>
                </a:lnTo>
                <a:lnTo>
                  <a:pt x="7746" y="13844"/>
                </a:lnTo>
                <a:lnTo>
                  <a:pt x="7947" y="13969"/>
                </a:lnTo>
                <a:lnTo>
                  <a:pt x="7972" y="14083"/>
                </a:lnTo>
                <a:lnTo>
                  <a:pt x="7620" y="19187"/>
                </a:lnTo>
                <a:lnTo>
                  <a:pt x="8639" y="19187"/>
                </a:lnTo>
                <a:lnTo>
                  <a:pt x="8286" y="14083"/>
                </a:lnTo>
                <a:lnTo>
                  <a:pt x="8312" y="13969"/>
                </a:lnTo>
                <a:lnTo>
                  <a:pt x="8513" y="13844"/>
                </a:lnTo>
                <a:lnTo>
                  <a:pt x="8626" y="13818"/>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0" y="4993050"/>
            <a:ext cx="9144000" cy="150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739000" y="-1276500"/>
            <a:ext cx="496500" cy="59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5235500" y="-1276500"/>
            <a:ext cx="496500" cy="59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732000" y="-1276500"/>
            <a:ext cx="496500" cy="59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2"/>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a:t>Overall Production of Each State </a:t>
            </a:r>
            <a:endParaRPr/>
          </a:p>
          <a:p>
            <a:pPr indent="0" lvl="0" marL="0" rtl="0" algn="ctr">
              <a:spcBef>
                <a:spcPts val="0"/>
              </a:spcBef>
              <a:spcAft>
                <a:spcPts val="0"/>
              </a:spcAft>
              <a:buNone/>
            </a:pPr>
            <a:r>
              <a:t/>
            </a:r>
            <a:endParaRPr/>
          </a:p>
        </p:txBody>
      </p:sp>
      <p:pic>
        <p:nvPicPr>
          <p:cNvPr id="362" name="Google Shape;362;p22"/>
          <p:cNvPicPr preferRelativeResize="0"/>
          <p:nvPr/>
        </p:nvPicPr>
        <p:blipFill>
          <a:blip r:embed="rId3">
            <a:alphaModFix/>
          </a:blip>
          <a:stretch>
            <a:fillRect/>
          </a:stretch>
        </p:blipFill>
        <p:spPr>
          <a:xfrm>
            <a:off x="6131485" y="1651750"/>
            <a:ext cx="598716" cy="572700"/>
          </a:xfrm>
          <a:prstGeom prst="rect">
            <a:avLst/>
          </a:prstGeom>
          <a:noFill/>
          <a:ln>
            <a:noFill/>
          </a:ln>
        </p:spPr>
      </p:pic>
      <p:pic>
        <p:nvPicPr>
          <p:cNvPr id="363" name="Google Shape;363;p22"/>
          <p:cNvPicPr preferRelativeResize="0"/>
          <p:nvPr/>
        </p:nvPicPr>
        <p:blipFill>
          <a:blip r:embed="rId4">
            <a:alphaModFix/>
          </a:blip>
          <a:stretch>
            <a:fillRect/>
          </a:stretch>
        </p:blipFill>
        <p:spPr>
          <a:xfrm>
            <a:off x="6178075" y="2779841"/>
            <a:ext cx="505535" cy="572700"/>
          </a:xfrm>
          <a:prstGeom prst="rect">
            <a:avLst/>
          </a:prstGeom>
          <a:noFill/>
          <a:ln>
            <a:noFill/>
          </a:ln>
        </p:spPr>
      </p:pic>
      <p:pic>
        <p:nvPicPr>
          <p:cNvPr id="364" name="Google Shape;364;p22"/>
          <p:cNvPicPr preferRelativeResize="0"/>
          <p:nvPr/>
        </p:nvPicPr>
        <p:blipFill>
          <a:blip r:embed="rId5">
            <a:alphaModFix/>
          </a:blip>
          <a:stretch>
            <a:fillRect/>
          </a:stretch>
        </p:blipFill>
        <p:spPr>
          <a:xfrm>
            <a:off x="6301700" y="4018201"/>
            <a:ext cx="428500" cy="454924"/>
          </a:xfrm>
          <a:prstGeom prst="rect">
            <a:avLst/>
          </a:prstGeom>
          <a:noFill/>
          <a:ln>
            <a:noFill/>
          </a:ln>
        </p:spPr>
      </p:pic>
      <p:sp>
        <p:nvSpPr>
          <p:cNvPr id="365" name="Google Shape;365;p22"/>
          <p:cNvSpPr txBox="1"/>
          <p:nvPr/>
        </p:nvSpPr>
        <p:spPr>
          <a:xfrm flipH="1">
            <a:off x="6806900" y="2025300"/>
            <a:ext cx="1881300" cy="773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Vermont</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New York</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Maine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366" name="Google Shape;366;p22"/>
          <p:cNvSpPr txBox="1"/>
          <p:nvPr/>
        </p:nvSpPr>
        <p:spPr>
          <a:xfrm flipH="1">
            <a:off x="6806875" y="1713800"/>
            <a:ext cx="2337000" cy="38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A2A2A"/>
              </a:buClr>
              <a:buSzPts val="1100"/>
              <a:buFont typeface="Arial"/>
              <a:buNone/>
            </a:pPr>
            <a:r>
              <a:rPr lang="en-GB" sz="1800">
                <a:solidFill>
                  <a:srgbClr val="EA9B58"/>
                </a:solidFill>
                <a:latin typeface="Times New Roman"/>
                <a:ea typeface="Times New Roman"/>
                <a:cs typeface="Times New Roman"/>
                <a:sym typeface="Times New Roman"/>
              </a:rPr>
              <a:t>Top Three States:</a:t>
            </a:r>
            <a:endParaRPr sz="1800">
              <a:solidFill>
                <a:srgbClr val="EA9B58"/>
              </a:solidFill>
              <a:latin typeface="Times New Roman"/>
              <a:ea typeface="Times New Roman"/>
              <a:cs typeface="Times New Roman"/>
              <a:sym typeface="Times New Roman"/>
            </a:endParaRPr>
          </a:p>
        </p:txBody>
      </p:sp>
      <p:sp>
        <p:nvSpPr>
          <p:cNvPr id="367" name="Google Shape;367;p22"/>
          <p:cNvSpPr txBox="1"/>
          <p:nvPr/>
        </p:nvSpPr>
        <p:spPr>
          <a:xfrm flipH="1">
            <a:off x="6806900" y="3244500"/>
            <a:ext cx="1881300" cy="773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2010, 2012, 2021</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Weather related</a:t>
            </a:r>
            <a:endParaRPr sz="1200">
              <a:solidFill>
                <a:srgbClr val="000000"/>
              </a:solidFill>
              <a:latin typeface="Times New Roman"/>
              <a:ea typeface="Times New Roman"/>
              <a:cs typeface="Times New Roman"/>
              <a:sym typeface="Times New Roman"/>
            </a:endParaRPr>
          </a:p>
        </p:txBody>
      </p:sp>
      <p:sp>
        <p:nvSpPr>
          <p:cNvPr id="368" name="Google Shape;368;p22"/>
          <p:cNvSpPr txBox="1"/>
          <p:nvPr/>
        </p:nvSpPr>
        <p:spPr>
          <a:xfrm flipH="1">
            <a:off x="6806873" y="2933000"/>
            <a:ext cx="1881300" cy="38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A2A2A"/>
              </a:buClr>
              <a:buSzPts val="1100"/>
              <a:buFont typeface="Arial"/>
              <a:buNone/>
            </a:pPr>
            <a:r>
              <a:rPr lang="en-GB" sz="1800">
                <a:solidFill>
                  <a:srgbClr val="EA9B58"/>
                </a:solidFill>
                <a:latin typeface="Times New Roman"/>
                <a:ea typeface="Times New Roman"/>
                <a:cs typeface="Times New Roman"/>
                <a:sym typeface="Times New Roman"/>
              </a:rPr>
              <a:t>Decline Period</a:t>
            </a:r>
            <a:r>
              <a:rPr lang="en-GB" sz="1800">
                <a:solidFill>
                  <a:srgbClr val="EA9B58"/>
                </a:solidFill>
                <a:latin typeface="Times New Roman"/>
                <a:ea typeface="Times New Roman"/>
                <a:cs typeface="Times New Roman"/>
                <a:sym typeface="Times New Roman"/>
              </a:rPr>
              <a:t>:</a:t>
            </a:r>
            <a:endParaRPr sz="1800">
              <a:solidFill>
                <a:srgbClr val="EA9B58"/>
              </a:solidFill>
              <a:latin typeface="Times New Roman"/>
              <a:ea typeface="Times New Roman"/>
              <a:cs typeface="Times New Roman"/>
              <a:sym typeface="Times New Roman"/>
            </a:endParaRPr>
          </a:p>
        </p:txBody>
      </p:sp>
      <p:sp>
        <p:nvSpPr>
          <p:cNvPr id="369" name="Google Shape;369;p22"/>
          <p:cNvSpPr txBox="1"/>
          <p:nvPr/>
        </p:nvSpPr>
        <p:spPr>
          <a:xfrm flipH="1">
            <a:off x="6806900" y="4387500"/>
            <a:ext cx="1881300" cy="773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Increase</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Stationary</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sp>
        <p:nvSpPr>
          <p:cNvPr id="370" name="Google Shape;370;p22"/>
          <p:cNvSpPr txBox="1"/>
          <p:nvPr/>
        </p:nvSpPr>
        <p:spPr>
          <a:xfrm flipH="1">
            <a:off x="6807000" y="4076000"/>
            <a:ext cx="2337000" cy="382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A2A2A"/>
              </a:buClr>
              <a:buSzPts val="1100"/>
              <a:buFont typeface="Arial"/>
              <a:buNone/>
            </a:pPr>
            <a:r>
              <a:rPr lang="en-GB" sz="1800">
                <a:solidFill>
                  <a:srgbClr val="EA9B58"/>
                </a:solidFill>
                <a:latin typeface="Times New Roman"/>
                <a:ea typeface="Times New Roman"/>
                <a:cs typeface="Times New Roman"/>
                <a:sym typeface="Times New Roman"/>
              </a:rPr>
              <a:t>Overall Trend</a:t>
            </a:r>
            <a:r>
              <a:rPr lang="en-GB" sz="1800">
                <a:solidFill>
                  <a:srgbClr val="EA9B58"/>
                </a:solidFill>
                <a:latin typeface="Times New Roman"/>
                <a:ea typeface="Times New Roman"/>
                <a:cs typeface="Times New Roman"/>
                <a:sym typeface="Times New Roman"/>
              </a:rPr>
              <a:t>:</a:t>
            </a:r>
            <a:endParaRPr sz="1800">
              <a:solidFill>
                <a:srgbClr val="EA9B58"/>
              </a:solidFill>
              <a:latin typeface="Times New Roman"/>
              <a:ea typeface="Times New Roman"/>
              <a:cs typeface="Times New Roman"/>
              <a:sym typeface="Times New Roman"/>
            </a:endParaRPr>
          </a:p>
        </p:txBody>
      </p:sp>
      <p:pic>
        <p:nvPicPr>
          <p:cNvPr id="371" name="Google Shape;371;p22"/>
          <p:cNvPicPr preferRelativeResize="0"/>
          <p:nvPr/>
        </p:nvPicPr>
        <p:blipFill>
          <a:blip r:embed="rId6">
            <a:alphaModFix/>
          </a:blip>
          <a:stretch>
            <a:fillRect/>
          </a:stretch>
        </p:blipFill>
        <p:spPr>
          <a:xfrm>
            <a:off x="571325" y="1135500"/>
            <a:ext cx="4800198" cy="400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a:t>Variable Heatmap</a:t>
            </a:r>
            <a:r>
              <a:rPr lang="en-GB"/>
              <a:t> - Correlation Matrix </a:t>
            </a:r>
            <a:endParaRPr/>
          </a:p>
        </p:txBody>
      </p:sp>
      <p:sp>
        <p:nvSpPr>
          <p:cNvPr id="377" name="Google Shape;377;p23"/>
          <p:cNvSpPr/>
          <p:nvPr/>
        </p:nvSpPr>
        <p:spPr>
          <a:xfrm>
            <a:off x="6604488" y="1628575"/>
            <a:ext cx="15125" cy="15100"/>
          </a:xfrm>
          <a:custGeom>
            <a:rect b="b" l="l" r="r" t="t"/>
            <a:pathLst>
              <a:path extrusionOk="0" h="604" w="605">
                <a:moveTo>
                  <a:pt x="302" y="0"/>
                </a:moveTo>
                <a:lnTo>
                  <a:pt x="185" y="17"/>
                </a:lnTo>
                <a:lnTo>
                  <a:pt x="17" y="185"/>
                </a:lnTo>
                <a:lnTo>
                  <a:pt x="1" y="302"/>
                </a:lnTo>
                <a:lnTo>
                  <a:pt x="17" y="419"/>
                </a:lnTo>
                <a:lnTo>
                  <a:pt x="185" y="587"/>
                </a:lnTo>
                <a:lnTo>
                  <a:pt x="302" y="604"/>
                </a:lnTo>
                <a:lnTo>
                  <a:pt x="420" y="587"/>
                </a:lnTo>
                <a:lnTo>
                  <a:pt x="587" y="419"/>
                </a:lnTo>
                <a:lnTo>
                  <a:pt x="604" y="302"/>
                </a:lnTo>
                <a:lnTo>
                  <a:pt x="587" y="185"/>
                </a:lnTo>
                <a:lnTo>
                  <a:pt x="420" y="17"/>
                </a:lnTo>
                <a:lnTo>
                  <a:pt x="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378" name="Google Shape;378;p23"/>
          <p:cNvPicPr preferRelativeResize="0"/>
          <p:nvPr/>
        </p:nvPicPr>
        <p:blipFill>
          <a:blip r:embed="rId3">
            <a:alphaModFix/>
          </a:blip>
          <a:stretch>
            <a:fillRect/>
          </a:stretch>
        </p:blipFill>
        <p:spPr>
          <a:xfrm>
            <a:off x="721025" y="1068775"/>
            <a:ext cx="4924425" cy="3762375"/>
          </a:xfrm>
          <a:prstGeom prst="rect">
            <a:avLst/>
          </a:prstGeom>
          <a:noFill/>
          <a:ln>
            <a:noFill/>
          </a:ln>
        </p:spPr>
      </p:pic>
      <p:grpSp>
        <p:nvGrpSpPr>
          <p:cNvPr id="379" name="Google Shape;379;p23"/>
          <p:cNvGrpSpPr/>
          <p:nvPr/>
        </p:nvGrpSpPr>
        <p:grpSpPr>
          <a:xfrm>
            <a:off x="6155088" y="3381498"/>
            <a:ext cx="3048013" cy="986527"/>
            <a:chOff x="6231288" y="3914898"/>
            <a:chExt cx="3048013" cy="986527"/>
          </a:xfrm>
        </p:grpSpPr>
        <p:sp>
          <p:nvSpPr>
            <p:cNvPr id="380" name="Google Shape;380;p23"/>
            <p:cNvSpPr txBox="1"/>
            <p:nvPr/>
          </p:nvSpPr>
          <p:spPr>
            <a:xfrm>
              <a:off x="6996900" y="4444825"/>
              <a:ext cx="22824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rgbClr val="595959"/>
                  </a:solidFill>
                  <a:latin typeface="Times New Roman"/>
                  <a:ea typeface="Times New Roman"/>
                  <a:cs typeface="Times New Roman"/>
                  <a:sym typeface="Times New Roman"/>
                </a:rPr>
                <a:t>Drought-</a:t>
              </a:r>
              <a:r>
                <a:rPr b="1" lang="en-GB" sz="1200">
                  <a:solidFill>
                    <a:srgbClr val="595959"/>
                  </a:solidFill>
                  <a:latin typeface="Times New Roman"/>
                  <a:ea typeface="Times New Roman"/>
                  <a:cs typeface="Times New Roman"/>
                  <a:sym typeface="Times New Roman"/>
                </a:rPr>
                <a:t>related</a:t>
              </a:r>
              <a:r>
                <a:rPr b="1" lang="en-GB" sz="1200">
                  <a:solidFill>
                    <a:srgbClr val="595959"/>
                  </a:solidFill>
                  <a:latin typeface="Times New Roman"/>
                  <a:ea typeface="Times New Roman"/>
                  <a:cs typeface="Times New Roman"/>
                  <a:sym typeface="Times New Roman"/>
                </a:rPr>
                <a:t> variables</a:t>
              </a:r>
              <a:endParaRPr b="1" sz="1200">
                <a:solidFill>
                  <a:srgbClr val="595959"/>
                </a:solidFill>
                <a:latin typeface="Times New Roman"/>
                <a:ea typeface="Times New Roman"/>
                <a:cs typeface="Times New Roman"/>
                <a:sym typeface="Times New Roman"/>
              </a:endParaRPr>
            </a:p>
          </p:txBody>
        </p:sp>
        <p:sp>
          <p:nvSpPr>
            <p:cNvPr id="381" name="Google Shape;381;p23"/>
            <p:cNvSpPr txBox="1"/>
            <p:nvPr/>
          </p:nvSpPr>
          <p:spPr>
            <a:xfrm>
              <a:off x="6996900" y="4082700"/>
              <a:ext cx="22824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rgbClr val="EA9B58"/>
                  </a:solidFill>
                  <a:latin typeface="Times New Roman"/>
                  <a:ea typeface="Times New Roman"/>
                  <a:cs typeface="Times New Roman"/>
                  <a:sym typeface="Times New Roman"/>
                </a:rPr>
                <a:t>Multicollinearity Issue</a:t>
              </a:r>
              <a:endParaRPr b="1" sz="1800">
                <a:solidFill>
                  <a:srgbClr val="EA9B58"/>
                </a:solidFill>
                <a:latin typeface="Times New Roman"/>
                <a:ea typeface="Times New Roman"/>
                <a:cs typeface="Times New Roman"/>
                <a:sym typeface="Times New Roman"/>
              </a:endParaRPr>
            </a:p>
          </p:txBody>
        </p:sp>
        <p:sp>
          <p:nvSpPr>
            <p:cNvPr id="382" name="Google Shape;382;p23"/>
            <p:cNvSpPr/>
            <p:nvPr/>
          </p:nvSpPr>
          <p:spPr>
            <a:xfrm>
              <a:off x="6231288" y="3914898"/>
              <a:ext cx="689400" cy="689400"/>
            </a:xfrm>
            <a:prstGeom prst="ellipse">
              <a:avLst/>
            </a:prstGeom>
            <a:solidFill>
              <a:srgbClr val="F6A9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383" name="Google Shape;383;p23"/>
            <p:cNvGrpSpPr/>
            <p:nvPr/>
          </p:nvGrpSpPr>
          <p:grpSpPr>
            <a:xfrm>
              <a:off x="6401700" y="4077137"/>
              <a:ext cx="355099" cy="355481"/>
              <a:chOff x="3539102" y="2427549"/>
              <a:chExt cx="355099" cy="355481"/>
            </a:xfrm>
          </p:grpSpPr>
          <p:sp>
            <p:nvSpPr>
              <p:cNvPr id="384" name="Google Shape;384;p23"/>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 name="Google Shape;386;p23"/>
          <p:cNvGrpSpPr/>
          <p:nvPr/>
        </p:nvGrpSpPr>
        <p:grpSpPr>
          <a:xfrm>
            <a:off x="6155088" y="1205311"/>
            <a:ext cx="2976313" cy="838152"/>
            <a:chOff x="6231288" y="1205311"/>
            <a:chExt cx="2976313" cy="838152"/>
          </a:xfrm>
        </p:grpSpPr>
        <p:sp>
          <p:nvSpPr>
            <p:cNvPr id="387" name="Google Shape;387;p23"/>
            <p:cNvSpPr txBox="1"/>
            <p:nvPr/>
          </p:nvSpPr>
          <p:spPr>
            <a:xfrm>
              <a:off x="6996900" y="1365100"/>
              <a:ext cx="22107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accent3"/>
                  </a:solidFill>
                  <a:latin typeface="Times New Roman"/>
                  <a:ea typeface="Times New Roman"/>
                  <a:cs typeface="Times New Roman"/>
                  <a:sym typeface="Times New Roman"/>
                </a:rPr>
                <a:t>Positive correlation</a:t>
              </a:r>
              <a:endParaRPr b="1" sz="1800">
                <a:solidFill>
                  <a:schemeClr val="accent3"/>
                </a:solidFill>
                <a:latin typeface="Times New Roman"/>
                <a:ea typeface="Times New Roman"/>
                <a:cs typeface="Times New Roman"/>
                <a:sym typeface="Times New Roman"/>
              </a:endParaRPr>
            </a:p>
          </p:txBody>
        </p:sp>
        <p:sp>
          <p:nvSpPr>
            <p:cNvPr id="388" name="Google Shape;388;p23"/>
            <p:cNvSpPr txBox="1"/>
            <p:nvPr/>
          </p:nvSpPr>
          <p:spPr>
            <a:xfrm>
              <a:off x="7149300" y="1586863"/>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Times New Roman"/>
                  <a:ea typeface="Times New Roman"/>
                  <a:cs typeface="Times New Roman"/>
                  <a:sym typeface="Times New Roman"/>
                </a:rPr>
                <a:t>Gallons vs Value</a:t>
              </a:r>
              <a:endParaRPr b="1" sz="1200">
                <a:solidFill>
                  <a:srgbClr val="595959"/>
                </a:solidFill>
                <a:latin typeface="Times New Roman"/>
                <a:ea typeface="Times New Roman"/>
                <a:cs typeface="Times New Roman"/>
                <a:sym typeface="Times New Roman"/>
              </a:endParaRPr>
            </a:p>
          </p:txBody>
        </p:sp>
        <p:sp>
          <p:nvSpPr>
            <p:cNvPr id="389" name="Google Shape;389;p23"/>
            <p:cNvSpPr/>
            <p:nvPr/>
          </p:nvSpPr>
          <p:spPr>
            <a:xfrm>
              <a:off x="6231288" y="1205311"/>
              <a:ext cx="689400" cy="689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390" name="Google Shape;390;p23"/>
            <p:cNvGrpSpPr/>
            <p:nvPr/>
          </p:nvGrpSpPr>
          <p:grpSpPr>
            <a:xfrm>
              <a:off x="6398827" y="1371794"/>
              <a:ext cx="360846" cy="370184"/>
              <a:chOff x="6332865" y="2906131"/>
              <a:chExt cx="360846" cy="370184"/>
            </a:xfrm>
          </p:grpSpPr>
          <p:sp>
            <p:nvSpPr>
              <p:cNvPr id="391" name="Google Shape;391;p23"/>
              <p:cNvSpPr/>
              <p:nvPr/>
            </p:nvSpPr>
            <p:spPr>
              <a:xfrm>
                <a:off x="6332865" y="2906131"/>
                <a:ext cx="360846" cy="327508"/>
              </a:xfrm>
              <a:custGeom>
                <a:rect b="b" l="l" r="r" t="t"/>
                <a:pathLst>
                  <a:path extrusionOk="0" h="12486" w="13757">
                    <a:moveTo>
                      <a:pt x="6879" y="1"/>
                    </a:moveTo>
                    <a:cubicBezTo>
                      <a:pt x="6804" y="1"/>
                      <a:pt x="6730" y="38"/>
                      <a:pt x="6686" y="113"/>
                    </a:cubicBezTo>
                    <a:lnTo>
                      <a:pt x="5567" y="1977"/>
                    </a:lnTo>
                    <a:cubicBezTo>
                      <a:pt x="5533" y="2032"/>
                      <a:pt x="5479" y="2072"/>
                      <a:pt x="5418" y="2079"/>
                    </a:cubicBezTo>
                    <a:lnTo>
                      <a:pt x="4597" y="2249"/>
                    </a:lnTo>
                    <a:cubicBezTo>
                      <a:pt x="4475" y="2269"/>
                      <a:pt x="4394" y="2384"/>
                      <a:pt x="4414" y="2506"/>
                    </a:cubicBezTo>
                    <a:lnTo>
                      <a:pt x="4794" y="4873"/>
                    </a:lnTo>
                    <a:cubicBezTo>
                      <a:pt x="4821" y="5025"/>
                      <a:pt x="4698" y="5136"/>
                      <a:pt x="4570" y="5136"/>
                    </a:cubicBezTo>
                    <a:cubicBezTo>
                      <a:pt x="4510" y="5136"/>
                      <a:pt x="4448" y="5112"/>
                      <a:pt x="4401" y="5056"/>
                    </a:cubicBezTo>
                    <a:lnTo>
                      <a:pt x="3214" y="3652"/>
                    </a:lnTo>
                    <a:cubicBezTo>
                      <a:pt x="3167" y="3599"/>
                      <a:pt x="3105" y="3573"/>
                      <a:pt x="3043" y="3573"/>
                    </a:cubicBezTo>
                    <a:cubicBezTo>
                      <a:pt x="2969" y="3573"/>
                      <a:pt x="2895" y="3609"/>
                      <a:pt x="2848" y="3679"/>
                    </a:cubicBezTo>
                    <a:lnTo>
                      <a:pt x="2671" y="3944"/>
                    </a:lnTo>
                    <a:cubicBezTo>
                      <a:pt x="2630" y="4008"/>
                      <a:pt x="2558" y="4044"/>
                      <a:pt x="2484" y="4044"/>
                    </a:cubicBezTo>
                    <a:cubicBezTo>
                      <a:pt x="2449" y="4044"/>
                      <a:pt x="2413" y="4036"/>
                      <a:pt x="2380" y="4018"/>
                    </a:cubicBezTo>
                    <a:lnTo>
                      <a:pt x="380" y="3015"/>
                    </a:lnTo>
                    <a:cubicBezTo>
                      <a:pt x="346" y="2998"/>
                      <a:pt x="311" y="2990"/>
                      <a:pt x="278" y="2990"/>
                    </a:cubicBezTo>
                    <a:cubicBezTo>
                      <a:pt x="126" y="2990"/>
                      <a:pt x="1" y="3150"/>
                      <a:pt x="68" y="3306"/>
                    </a:cubicBezTo>
                    <a:lnTo>
                      <a:pt x="915" y="5334"/>
                    </a:lnTo>
                    <a:cubicBezTo>
                      <a:pt x="949" y="5415"/>
                      <a:pt x="929" y="5517"/>
                      <a:pt x="861" y="5578"/>
                    </a:cubicBezTo>
                    <a:lnTo>
                      <a:pt x="305" y="6134"/>
                    </a:lnTo>
                    <a:cubicBezTo>
                      <a:pt x="190" y="6256"/>
                      <a:pt x="230" y="6446"/>
                      <a:pt x="380" y="6507"/>
                    </a:cubicBezTo>
                    <a:lnTo>
                      <a:pt x="997" y="6758"/>
                    </a:lnTo>
                    <a:cubicBezTo>
                      <a:pt x="1112" y="6798"/>
                      <a:pt x="1166" y="6927"/>
                      <a:pt x="1132" y="7036"/>
                    </a:cubicBezTo>
                    <a:lnTo>
                      <a:pt x="1031" y="7334"/>
                    </a:lnTo>
                    <a:cubicBezTo>
                      <a:pt x="997" y="7442"/>
                      <a:pt x="1044" y="7558"/>
                      <a:pt x="1139" y="7605"/>
                    </a:cubicBezTo>
                    <a:lnTo>
                      <a:pt x="3017" y="8595"/>
                    </a:lnTo>
                    <a:cubicBezTo>
                      <a:pt x="3160" y="8670"/>
                      <a:pt x="3187" y="8866"/>
                      <a:pt x="3065" y="8968"/>
                    </a:cubicBezTo>
                    <a:lnTo>
                      <a:pt x="814" y="10901"/>
                    </a:lnTo>
                    <a:cubicBezTo>
                      <a:pt x="685" y="11016"/>
                      <a:pt x="719" y="11226"/>
                      <a:pt x="888" y="11287"/>
                    </a:cubicBezTo>
                    <a:lnTo>
                      <a:pt x="4251" y="12474"/>
                    </a:lnTo>
                    <a:cubicBezTo>
                      <a:pt x="4276" y="12482"/>
                      <a:pt x="4301" y="12486"/>
                      <a:pt x="4325" y="12486"/>
                    </a:cubicBezTo>
                    <a:cubicBezTo>
                      <a:pt x="4383" y="12486"/>
                      <a:pt x="4439" y="12464"/>
                      <a:pt x="4482" y="12426"/>
                    </a:cubicBezTo>
                    <a:lnTo>
                      <a:pt x="6733" y="10385"/>
                    </a:lnTo>
                    <a:cubicBezTo>
                      <a:pt x="6774" y="10345"/>
                      <a:pt x="6828" y="10324"/>
                      <a:pt x="6883" y="10324"/>
                    </a:cubicBezTo>
                    <a:cubicBezTo>
                      <a:pt x="6938" y="10324"/>
                      <a:pt x="6994" y="10345"/>
                      <a:pt x="7038" y="10385"/>
                    </a:cubicBezTo>
                    <a:lnTo>
                      <a:pt x="9283" y="12426"/>
                    </a:lnTo>
                    <a:cubicBezTo>
                      <a:pt x="9325" y="12464"/>
                      <a:pt x="9382" y="12486"/>
                      <a:pt x="9439" y="12486"/>
                    </a:cubicBezTo>
                    <a:cubicBezTo>
                      <a:pt x="9464" y="12486"/>
                      <a:pt x="9489" y="12482"/>
                      <a:pt x="9513" y="12474"/>
                    </a:cubicBezTo>
                    <a:lnTo>
                      <a:pt x="12876" y="11287"/>
                    </a:lnTo>
                    <a:cubicBezTo>
                      <a:pt x="13046" y="11226"/>
                      <a:pt x="13087" y="11016"/>
                      <a:pt x="12951" y="10901"/>
                    </a:cubicBezTo>
                    <a:lnTo>
                      <a:pt x="10707" y="8968"/>
                    </a:lnTo>
                    <a:cubicBezTo>
                      <a:pt x="10578" y="8866"/>
                      <a:pt x="10605" y="8670"/>
                      <a:pt x="10747" y="8595"/>
                    </a:cubicBezTo>
                    <a:lnTo>
                      <a:pt x="12625" y="7605"/>
                    </a:lnTo>
                    <a:cubicBezTo>
                      <a:pt x="12720" y="7558"/>
                      <a:pt x="12768" y="7442"/>
                      <a:pt x="12734" y="7334"/>
                    </a:cubicBezTo>
                    <a:lnTo>
                      <a:pt x="12632" y="7036"/>
                    </a:lnTo>
                    <a:cubicBezTo>
                      <a:pt x="12598" y="6927"/>
                      <a:pt x="12653" y="6798"/>
                      <a:pt x="12768" y="6758"/>
                    </a:cubicBezTo>
                    <a:lnTo>
                      <a:pt x="13385" y="6507"/>
                    </a:lnTo>
                    <a:cubicBezTo>
                      <a:pt x="13534" y="6446"/>
                      <a:pt x="13575" y="6256"/>
                      <a:pt x="13459" y="6134"/>
                    </a:cubicBezTo>
                    <a:lnTo>
                      <a:pt x="12897" y="5578"/>
                    </a:lnTo>
                    <a:cubicBezTo>
                      <a:pt x="12829" y="5510"/>
                      <a:pt x="12815" y="5415"/>
                      <a:pt x="12849" y="5327"/>
                    </a:cubicBezTo>
                    <a:lnTo>
                      <a:pt x="13690" y="3306"/>
                    </a:lnTo>
                    <a:cubicBezTo>
                      <a:pt x="13756" y="3146"/>
                      <a:pt x="13633" y="2990"/>
                      <a:pt x="13482" y="2990"/>
                    </a:cubicBezTo>
                    <a:cubicBezTo>
                      <a:pt x="13448" y="2990"/>
                      <a:pt x="13413" y="2997"/>
                      <a:pt x="13378" y="3015"/>
                    </a:cubicBezTo>
                    <a:lnTo>
                      <a:pt x="11378" y="4018"/>
                    </a:lnTo>
                    <a:cubicBezTo>
                      <a:pt x="11347" y="4033"/>
                      <a:pt x="11314" y="4040"/>
                      <a:pt x="11280" y="4040"/>
                    </a:cubicBezTo>
                    <a:cubicBezTo>
                      <a:pt x="11204" y="4040"/>
                      <a:pt x="11129" y="4003"/>
                      <a:pt x="11086" y="3937"/>
                    </a:cubicBezTo>
                    <a:lnTo>
                      <a:pt x="10910" y="3672"/>
                    </a:lnTo>
                    <a:cubicBezTo>
                      <a:pt x="10866" y="3607"/>
                      <a:pt x="10794" y="3573"/>
                      <a:pt x="10721" y="3573"/>
                    </a:cubicBezTo>
                    <a:cubicBezTo>
                      <a:pt x="10658" y="3573"/>
                      <a:pt x="10595" y="3599"/>
                      <a:pt x="10551" y="3652"/>
                    </a:cubicBezTo>
                    <a:lnTo>
                      <a:pt x="9432" y="4968"/>
                    </a:lnTo>
                    <a:cubicBezTo>
                      <a:pt x="9385" y="5024"/>
                      <a:pt x="9325" y="5049"/>
                      <a:pt x="9264" y="5049"/>
                    </a:cubicBezTo>
                    <a:cubicBezTo>
                      <a:pt x="9131" y="5049"/>
                      <a:pt x="9001" y="4928"/>
                      <a:pt x="9038" y="4764"/>
                    </a:cubicBezTo>
                    <a:lnTo>
                      <a:pt x="9554" y="2520"/>
                    </a:lnTo>
                    <a:cubicBezTo>
                      <a:pt x="9581" y="2398"/>
                      <a:pt x="9500" y="2269"/>
                      <a:pt x="9371" y="2249"/>
                    </a:cubicBezTo>
                    <a:lnTo>
                      <a:pt x="8347" y="2079"/>
                    </a:lnTo>
                    <a:cubicBezTo>
                      <a:pt x="8279" y="2065"/>
                      <a:pt x="8225" y="2025"/>
                      <a:pt x="8191" y="1971"/>
                    </a:cubicBezTo>
                    <a:lnTo>
                      <a:pt x="7072" y="113"/>
                    </a:lnTo>
                    <a:cubicBezTo>
                      <a:pt x="7028" y="38"/>
                      <a:pt x="6953" y="1"/>
                      <a:pt x="6879"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6636005" y="3022855"/>
                <a:ext cx="21089" cy="18466"/>
              </a:xfrm>
              <a:custGeom>
                <a:rect b="b" l="l" r="r" t="t"/>
                <a:pathLst>
                  <a:path extrusionOk="0" h="704" w="804">
                    <a:moveTo>
                      <a:pt x="551" y="0"/>
                    </a:moveTo>
                    <a:cubicBezTo>
                      <a:pt x="490" y="0"/>
                      <a:pt x="429" y="24"/>
                      <a:pt x="384" y="70"/>
                    </a:cubicBezTo>
                    <a:lnTo>
                      <a:pt x="160" y="314"/>
                    </a:lnTo>
                    <a:cubicBezTo>
                      <a:pt x="1" y="483"/>
                      <a:pt x="152" y="703"/>
                      <a:pt x="327" y="703"/>
                    </a:cubicBezTo>
                    <a:cubicBezTo>
                      <a:pt x="383" y="703"/>
                      <a:pt x="441" y="680"/>
                      <a:pt x="492" y="626"/>
                    </a:cubicBezTo>
                    <a:lnTo>
                      <a:pt x="716" y="382"/>
                    </a:lnTo>
                    <a:cubicBezTo>
                      <a:pt x="804" y="294"/>
                      <a:pt x="797" y="151"/>
                      <a:pt x="709" y="63"/>
                    </a:cubicBezTo>
                    <a:cubicBezTo>
                      <a:pt x="663" y="21"/>
                      <a:pt x="607" y="0"/>
                      <a:pt x="551"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6391594" y="2960034"/>
                <a:ext cx="243546" cy="316281"/>
              </a:xfrm>
              <a:custGeom>
                <a:rect b="b" l="l" r="r" t="t"/>
                <a:pathLst>
                  <a:path extrusionOk="0" h="12058" w="9285">
                    <a:moveTo>
                      <a:pt x="2146" y="1"/>
                    </a:moveTo>
                    <a:cubicBezTo>
                      <a:pt x="1975" y="1"/>
                      <a:pt x="1819" y="206"/>
                      <a:pt x="1965" y="377"/>
                    </a:cubicBezTo>
                    <a:lnTo>
                      <a:pt x="4413" y="3272"/>
                    </a:lnTo>
                    <a:lnTo>
                      <a:pt x="4413" y="7042"/>
                    </a:lnTo>
                    <a:cubicBezTo>
                      <a:pt x="4413" y="7178"/>
                      <a:pt x="4300" y="7269"/>
                      <a:pt x="4183" y="7269"/>
                    </a:cubicBezTo>
                    <a:cubicBezTo>
                      <a:pt x="4125" y="7269"/>
                      <a:pt x="4066" y="7247"/>
                      <a:pt x="4019" y="7198"/>
                    </a:cubicBezTo>
                    <a:lnTo>
                      <a:pt x="487" y="3435"/>
                    </a:lnTo>
                    <a:cubicBezTo>
                      <a:pt x="436" y="3382"/>
                      <a:pt x="378" y="3360"/>
                      <a:pt x="323" y="3360"/>
                    </a:cubicBezTo>
                    <a:cubicBezTo>
                      <a:pt x="150" y="3360"/>
                      <a:pt x="0" y="3577"/>
                      <a:pt x="154" y="3747"/>
                    </a:cubicBezTo>
                    <a:lnTo>
                      <a:pt x="3870" y="7700"/>
                    </a:lnTo>
                    <a:cubicBezTo>
                      <a:pt x="3999" y="7835"/>
                      <a:pt x="3918" y="8059"/>
                      <a:pt x="3735" y="8079"/>
                    </a:cubicBezTo>
                    <a:lnTo>
                      <a:pt x="975" y="8452"/>
                    </a:lnTo>
                    <a:cubicBezTo>
                      <a:pt x="692" y="8486"/>
                      <a:pt x="717" y="8900"/>
                      <a:pt x="995" y="8900"/>
                    </a:cubicBezTo>
                    <a:cubicBezTo>
                      <a:pt x="997" y="8900"/>
                      <a:pt x="1000" y="8900"/>
                      <a:pt x="1002" y="8900"/>
                    </a:cubicBezTo>
                    <a:lnTo>
                      <a:pt x="1036" y="8900"/>
                    </a:lnTo>
                    <a:lnTo>
                      <a:pt x="4155" y="8486"/>
                    </a:lnTo>
                    <a:cubicBezTo>
                      <a:pt x="4166" y="8484"/>
                      <a:pt x="4177" y="8484"/>
                      <a:pt x="4188" y="8484"/>
                    </a:cubicBezTo>
                    <a:cubicBezTo>
                      <a:pt x="4310" y="8484"/>
                      <a:pt x="4413" y="8585"/>
                      <a:pt x="4413" y="8710"/>
                    </a:cubicBezTo>
                    <a:lnTo>
                      <a:pt x="4413" y="11829"/>
                    </a:lnTo>
                    <a:cubicBezTo>
                      <a:pt x="4413" y="11982"/>
                      <a:pt x="4526" y="12058"/>
                      <a:pt x="4640" y="12058"/>
                    </a:cubicBezTo>
                    <a:cubicBezTo>
                      <a:pt x="4753" y="12058"/>
                      <a:pt x="4867" y="11982"/>
                      <a:pt x="4867" y="11829"/>
                    </a:cubicBezTo>
                    <a:lnTo>
                      <a:pt x="4867" y="8710"/>
                    </a:lnTo>
                    <a:cubicBezTo>
                      <a:pt x="4867" y="8585"/>
                      <a:pt x="4964" y="8484"/>
                      <a:pt x="5085" y="8484"/>
                    </a:cubicBezTo>
                    <a:cubicBezTo>
                      <a:pt x="5096" y="8484"/>
                      <a:pt x="5107" y="8484"/>
                      <a:pt x="5118" y="8486"/>
                    </a:cubicBezTo>
                    <a:lnTo>
                      <a:pt x="8244" y="8900"/>
                    </a:lnTo>
                    <a:lnTo>
                      <a:pt x="8271" y="8900"/>
                    </a:lnTo>
                    <a:cubicBezTo>
                      <a:pt x="8273" y="8900"/>
                      <a:pt x="8275" y="8900"/>
                      <a:pt x="8278" y="8900"/>
                    </a:cubicBezTo>
                    <a:cubicBezTo>
                      <a:pt x="8556" y="8900"/>
                      <a:pt x="8587" y="8486"/>
                      <a:pt x="8305" y="8445"/>
                    </a:cubicBezTo>
                    <a:lnTo>
                      <a:pt x="8305" y="8445"/>
                    </a:lnTo>
                    <a:lnTo>
                      <a:pt x="8312" y="8452"/>
                    </a:lnTo>
                    <a:lnTo>
                      <a:pt x="8312" y="8452"/>
                    </a:lnTo>
                    <a:lnTo>
                      <a:pt x="5545" y="8079"/>
                    </a:lnTo>
                    <a:cubicBezTo>
                      <a:pt x="5362" y="8059"/>
                      <a:pt x="5287" y="7835"/>
                      <a:pt x="5409" y="7700"/>
                    </a:cubicBezTo>
                    <a:lnTo>
                      <a:pt x="9125" y="3747"/>
                    </a:lnTo>
                    <a:cubicBezTo>
                      <a:pt x="9285" y="3577"/>
                      <a:pt x="9132" y="3360"/>
                      <a:pt x="8957" y="3360"/>
                    </a:cubicBezTo>
                    <a:cubicBezTo>
                      <a:pt x="8902" y="3360"/>
                      <a:pt x="8844" y="3382"/>
                      <a:pt x="8793" y="3435"/>
                    </a:cubicBezTo>
                    <a:lnTo>
                      <a:pt x="5260" y="7198"/>
                    </a:lnTo>
                    <a:cubicBezTo>
                      <a:pt x="5213" y="7247"/>
                      <a:pt x="5155" y="7269"/>
                      <a:pt x="5097" y="7269"/>
                    </a:cubicBezTo>
                    <a:cubicBezTo>
                      <a:pt x="4980" y="7269"/>
                      <a:pt x="4867" y="7178"/>
                      <a:pt x="4867" y="7042"/>
                    </a:cubicBezTo>
                    <a:lnTo>
                      <a:pt x="4867" y="3279"/>
                    </a:lnTo>
                    <a:lnTo>
                      <a:pt x="7539" y="383"/>
                    </a:lnTo>
                    <a:cubicBezTo>
                      <a:pt x="7692" y="219"/>
                      <a:pt x="7540" y="1"/>
                      <a:pt x="7366" y="1"/>
                    </a:cubicBezTo>
                    <a:cubicBezTo>
                      <a:pt x="7309" y="1"/>
                      <a:pt x="7251" y="24"/>
                      <a:pt x="7200" y="78"/>
                    </a:cubicBezTo>
                    <a:lnTo>
                      <a:pt x="4867" y="2607"/>
                    </a:lnTo>
                    <a:lnTo>
                      <a:pt x="4867" y="912"/>
                    </a:lnTo>
                    <a:cubicBezTo>
                      <a:pt x="4867" y="760"/>
                      <a:pt x="4753" y="683"/>
                      <a:pt x="4640" y="683"/>
                    </a:cubicBezTo>
                    <a:cubicBezTo>
                      <a:pt x="4526" y="683"/>
                      <a:pt x="4413" y="760"/>
                      <a:pt x="4413" y="912"/>
                    </a:cubicBezTo>
                    <a:lnTo>
                      <a:pt x="4413" y="2567"/>
                    </a:lnTo>
                    <a:lnTo>
                      <a:pt x="2317" y="85"/>
                    </a:lnTo>
                    <a:cubicBezTo>
                      <a:pt x="2267" y="26"/>
                      <a:pt x="2206" y="1"/>
                      <a:pt x="214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6624333" y="3184510"/>
                <a:ext cx="22820" cy="12879"/>
              </a:xfrm>
              <a:custGeom>
                <a:rect b="b" l="l" r="r" t="t"/>
                <a:pathLst>
                  <a:path extrusionOk="0" h="491" w="870">
                    <a:moveTo>
                      <a:pt x="310" y="0"/>
                    </a:moveTo>
                    <a:cubicBezTo>
                      <a:pt x="44" y="0"/>
                      <a:pt x="1" y="418"/>
                      <a:pt x="286" y="457"/>
                    </a:cubicBezTo>
                    <a:lnTo>
                      <a:pt x="523" y="491"/>
                    </a:lnTo>
                    <a:lnTo>
                      <a:pt x="551" y="491"/>
                    </a:lnTo>
                    <a:cubicBezTo>
                      <a:pt x="835" y="491"/>
                      <a:pt x="869" y="71"/>
                      <a:pt x="584" y="37"/>
                    </a:cubicBezTo>
                    <a:lnTo>
                      <a:pt x="347" y="3"/>
                    </a:lnTo>
                    <a:cubicBezTo>
                      <a:pt x="334" y="1"/>
                      <a:pt x="322" y="0"/>
                      <a:pt x="310"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6367593" y="3022750"/>
                <a:ext cx="21115" cy="18387"/>
              </a:xfrm>
              <a:custGeom>
                <a:rect b="b" l="l" r="r" t="t"/>
                <a:pathLst>
                  <a:path extrusionOk="0" h="701" w="805">
                    <a:moveTo>
                      <a:pt x="331" y="1"/>
                    </a:moveTo>
                    <a:cubicBezTo>
                      <a:pt x="155" y="1"/>
                      <a:pt x="1" y="221"/>
                      <a:pt x="161" y="386"/>
                    </a:cubicBezTo>
                    <a:lnTo>
                      <a:pt x="391" y="630"/>
                    </a:lnTo>
                    <a:cubicBezTo>
                      <a:pt x="434" y="677"/>
                      <a:pt x="495" y="701"/>
                      <a:pt x="556" y="701"/>
                    </a:cubicBezTo>
                    <a:cubicBezTo>
                      <a:pt x="610" y="701"/>
                      <a:pt x="665" y="682"/>
                      <a:pt x="710" y="644"/>
                    </a:cubicBezTo>
                    <a:cubicBezTo>
                      <a:pt x="798" y="555"/>
                      <a:pt x="805" y="413"/>
                      <a:pt x="717" y="318"/>
                    </a:cubicBezTo>
                    <a:lnTo>
                      <a:pt x="493" y="74"/>
                    </a:lnTo>
                    <a:cubicBezTo>
                      <a:pt x="443" y="22"/>
                      <a:pt x="386" y="1"/>
                      <a:pt x="331"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6379633" y="3184563"/>
                <a:ext cx="22794" cy="12826"/>
              </a:xfrm>
              <a:custGeom>
                <a:rect b="b" l="l" r="r" t="t"/>
                <a:pathLst>
                  <a:path extrusionOk="0" h="489" w="869">
                    <a:moveTo>
                      <a:pt x="522" y="1"/>
                    </a:moveTo>
                    <a:lnTo>
                      <a:pt x="285" y="35"/>
                    </a:lnTo>
                    <a:cubicBezTo>
                      <a:pt x="0" y="69"/>
                      <a:pt x="27" y="489"/>
                      <a:pt x="312" y="489"/>
                    </a:cubicBezTo>
                    <a:lnTo>
                      <a:pt x="346" y="489"/>
                    </a:lnTo>
                    <a:lnTo>
                      <a:pt x="577" y="455"/>
                    </a:lnTo>
                    <a:cubicBezTo>
                      <a:pt x="868" y="416"/>
                      <a:pt x="825" y="5"/>
                      <a:pt x="560" y="5"/>
                    </a:cubicBezTo>
                    <a:cubicBezTo>
                      <a:pt x="548" y="5"/>
                      <a:pt x="535" y="6"/>
                      <a:pt x="522" y="8"/>
                    </a:cubicBezTo>
                    <a:lnTo>
                      <a:pt x="522"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6507321" y="2948257"/>
                <a:ext cx="11935" cy="17941"/>
              </a:xfrm>
              <a:custGeom>
                <a:rect b="b" l="l" r="r" t="t"/>
                <a:pathLst>
                  <a:path extrusionOk="0" h="684" w="455">
                    <a:moveTo>
                      <a:pt x="228" y="0"/>
                    </a:moveTo>
                    <a:cubicBezTo>
                      <a:pt x="114" y="0"/>
                      <a:pt x="1" y="76"/>
                      <a:pt x="1" y="229"/>
                    </a:cubicBezTo>
                    <a:lnTo>
                      <a:pt x="1" y="459"/>
                    </a:lnTo>
                    <a:cubicBezTo>
                      <a:pt x="1" y="581"/>
                      <a:pt x="102" y="683"/>
                      <a:pt x="231" y="683"/>
                    </a:cubicBezTo>
                    <a:cubicBezTo>
                      <a:pt x="353" y="683"/>
                      <a:pt x="455" y="581"/>
                      <a:pt x="455" y="459"/>
                    </a:cubicBezTo>
                    <a:lnTo>
                      <a:pt x="455" y="229"/>
                    </a:lnTo>
                    <a:cubicBezTo>
                      <a:pt x="455" y="76"/>
                      <a:pt x="341" y="0"/>
                      <a:pt x="228"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6417142" y="3001923"/>
                <a:ext cx="72001" cy="84985"/>
              </a:xfrm>
              <a:custGeom>
                <a:rect b="b" l="l" r="r" t="t"/>
                <a:pathLst>
                  <a:path extrusionOk="0" h="3240" w="2745">
                    <a:moveTo>
                      <a:pt x="1" y="0"/>
                    </a:moveTo>
                    <a:lnTo>
                      <a:pt x="1276" y="2685"/>
                    </a:lnTo>
                    <a:cubicBezTo>
                      <a:pt x="1364" y="2868"/>
                      <a:pt x="1527" y="3004"/>
                      <a:pt x="1723" y="3051"/>
                    </a:cubicBezTo>
                    <a:lnTo>
                      <a:pt x="2442" y="3234"/>
                    </a:lnTo>
                    <a:cubicBezTo>
                      <a:pt x="2458" y="3238"/>
                      <a:pt x="2475" y="3240"/>
                      <a:pt x="2491" y="3240"/>
                    </a:cubicBezTo>
                    <a:cubicBezTo>
                      <a:pt x="2627" y="3240"/>
                      <a:pt x="2744" y="3116"/>
                      <a:pt x="2720" y="2977"/>
                    </a:cubicBezTo>
                    <a:lnTo>
                      <a:pt x="2503" y="1614"/>
                    </a:lnTo>
                    <a:cubicBezTo>
                      <a:pt x="2483" y="1471"/>
                      <a:pt x="2422" y="1349"/>
                      <a:pt x="2327" y="1248"/>
                    </a:cubicBezTo>
                    <a:lnTo>
                      <a:pt x="1438" y="312"/>
                    </a:lnTo>
                    <a:lnTo>
                      <a:pt x="1581" y="1214"/>
                    </a:lnTo>
                    <a:cubicBezTo>
                      <a:pt x="1608" y="1370"/>
                      <a:pt x="1487" y="1479"/>
                      <a:pt x="1359" y="1479"/>
                    </a:cubicBezTo>
                    <a:cubicBezTo>
                      <a:pt x="1298" y="1479"/>
                      <a:pt x="1236" y="1454"/>
                      <a:pt x="1188" y="1397"/>
                    </a:cubicBezTo>
                    <a:lnTo>
                      <a:pt x="1"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6358990" y="3090659"/>
                <a:ext cx="102481" cy="86113"/>
              </a:xfrm>
              <a:custGeom>
                <a:rect b="b" l="l" r="r" t="t"/>
                <a:pathLst>
                  <a:path extrusionOk="0" h="3283" w="3907">
                    <a:moveTo>
                      <a:pt x="129" y="1"/>
                    </a:moveTo>
                    <a:lnTo>
                      <a:pt x="35" y="299"/>
                    </a:lnTo>
                    <a:cubicBezTo>
                      <a:pt x="1" y="401"/>
                      <a:pt x="41" y="516"/>
                      <a:pt x="143" y="570"/>
                    </a:cubicBezTo>
                    <a:lnTo>
                      <a:pt x="2021" y="1560"/>
                    </a:lnTo>
                    <a:cubicBezTo>
                      <a:pt x="2164" y="1635"/>
                      <a:pt x="2184" y="1831"/>
                      <a:pt x="2062" y="1933"/>
                    </a:cubicBezTo>
                    <a:lnTo>
                      <a:pt x="496" y="3282"/>
                    </a:lnTo>
                    <a:lnTo>
                      <a:pt x="3676" y="2496"/>
                    </a:lnTo>
                    <a:cubicBezTo>
                      <a:pt x="3838" y="2455"/>
                      <a:pt x="3906" y="2272"/>
                      <a:pt x="3805" y="2143"/>
                    </a:cubicBezTo>
                    <a:lnTo>
                      <a:pt x="3377" y="1547"/>
                    </a:lnTo>
                    <a:cubicBezTo>
                      <a:pt x="3303" y="1452"/>
                      <a:pt x="3215" y="1377"/>
                      <a:pt x="3106" y="1330"/>
                    </a:cubicBezTo>
                    <a:lnTo>
                      <a:pt x="129"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6565131" y="3090659"/>
                <a:ext cx="102481" cy="86113"/>
              </a:xfrm>
              <a:custGeom>
                <a:rect b="b" l="l" r="r" t="t"/>
                <a:pathLst>
                  <a:path extrusionOk="0" h="3283" w="3907">
                    <a:moveTo>
                      <a:pt x="3777" y="1"/>
                    </a:moveTo>
                    <a:lnTo>
                      <a:pt x="801" y="1330"/>
                    </a:lnTo>
                    <a:cubicBezTo>
                      <a:pt x="692" y="1377"/>
                      <a:pt x="597" y="1452"/>
                      <a:pt x="529" y="1547"/>
                    </a:cubicBezTo>
                    <a:lnTo>
                      <a:pt x="102" y="2136"/>
                    </a:lnTo>
                    <a:cubicBezTo>
                      <a:pt x="0" y="2272"/>
                      <a:pt x="68" y="2455"/>
                      <a:pt x="231" y="2496"/>
                    </a:cubicBezTo>
                    <a:lnTo>
                      <a:pt x="3411" y="3282"/>
                    </a:lnTo>
                    <a:lnTo>
                      <a:pt x="1845" y="1933"/>
                    </a:lnTo>
                    <a:cubicBezTo>
                      <a:pt x="1723" y="1831"/>
                      <a:pt x="1743" y="1635"/>
                      <a:pt x="1885" y="1560"/>
                    </a:cubicBezTo>
                    <a:lnTo>
                      <a:pt x="3764" y="570"/>
                    </a:lnTo>
                    <a:cubicBezTo>
                      <a:pt x="3865" y="516"/>
                      <a:pt x="3906" y="401"/>
                      <a:pt x="3872" y="299"/>
                    </a:cubicBezTo>
                    <a:lnTo>
                      <a:pt x="3777"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6537459" y="3001740"/>
                <a:ext cx="72342" cy="85038"/>
              </a:xfrm>
              <a:custGeom>
                <a:rect b="b" l="l" r="r" t="t"/>
                <a:pathLst>
                  <a:path extrusionOk="0" h="3242" w="2758">
                    <a:moveTo>
                      <a:pt x="2757" y="0"/>
                    </a:moveTo>
                    <a:cubicBezTo>
                      <a:pt x="2757" y="0"/>
                      <a:pt x="2751" y="7"/>
                      <a:pt x="2751" y="7"/>
                    </a:cubicBezTo>
                    <a:lnTo>
                      <a:pt x="1639" y="1323"/>
                    </a:lnTo>
                    <a:cubicBezTo>
                      <a:pt x="1590" y="1379"/>
                      <a:pt x="1528" y="1404"/>
                      <a:pt x="1467" y="1404"/>
                    </a:cubicBezTo>
                    <a:cubicBezTo>
                      <a:pt x="1331" y="1404"/>
                      <a:pt x="1201" y="1283"/>
                      <a:pt x="1238" y="1119"/>
                    </a:cubicBezTo>
                    <a:lnTo>
                      <a:pt x="1455" y="177"/>
                    </a:lnTo>
                    <a:lnTo>
                      <a:pt x="418" y="1255"/>
                    </a:lnTo>
                    <a:cubicBezTo>
                      <a:pt x="323" y="1356"/>
                      <a:pt x="262" y="1478"/>
                      <a:pt x="242" y="1621"/>
                    </a:cubicBezTo>
                    <a:lnTo>
                      <a:pt x="25" y="2984"/>
                    </a:lnTo>
                    <a:cubicBezTo>
                      <a:pt x="1" y="3121"/>
                      <a:pt x="113" y="3242"/>
                      <a:pt x="246" y="3242"/>
                    </a:cubicBezTo>
                    <a:cubicBezTo>
                      <a:pt x="265" y="3242"/>
                      <a:pt x="284" y="3240"/>
                      <a:pt x="303" y="3235"/>
                    </a:cubicBezTo>
                    <a:lnTo>
                      <a:pt x="1021" y="3058"/>
                    </a:lnTo>
                    <a:cubicBezTo>
                      <a:pt x="1218" y="3011"/>
                      <a:pt x="1388" y="2875"/>
                      <a:pt x="1469" y="2685"/>
                    </a:cubicBezTo>
                    <a:lnTo>
                      <a:pt x="2757"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 name="Google Shape;402;p23"/>
          <p:cNvGrpSpPr/>
          <p:nvPr/>
        </p:nvGrpSpPr>
        <p:grpSpPr>
          <a:xfrm>
            <a:off x="6155088" y="2179098"/>
            <a:ext cx="3150913" cy="986802"/>
            <a:chOff x="6231288" y="2560098"/>
            <a:chExt cx="3150913" cy="986802"/>
          </a:xfrm>
        </p:grpSpPr>
        <p:sp>
          <p:nvSpPr>
            <p:cNvPr id="403" name="Google Shape;403;p23"/>
            <p:cNvSpPr txBox="1"/>
            <p:nvPr/>
          </p:nvSpPr>
          <p:spPr>
            <a:xfrm>
              <a:off x="6950100" y="3090300"/>
              <a:ext cx="24321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latin typeface="Times New Roman"/>
                  <a:ea typeface="Times New Roman"/>
                  <a:cs typeface="Times New Roman"/>
                  <a:sym typeface="Times New Roman"/>
                </a:rPr>
                <a:t>Average Temperature vs Gallons</a:t>
              </a:r>
              <a:endParaRPr b="1" sz="1200">
                <a:solidFill>
                  <a:srgbClr val="595959"/>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GB" sz="1200">
                  <a:solidFill>
                    <a:srgbClr val="595959"/>
                  </a:solidFill>
                  <a:latin typeface="Times New Roman"/>
                  <a:ea typeface="Times New Roman"/>
                  <a:cs typeface="Times New Roman"/>
                  <a:sym typeface="Times New Roman"/>
                </a:rPr>
                <a:t>Average T</a:t>
              </a:r>
              <a:r>
                <a:rPr b="1" lang="en-GB" sz="1200">
                  <a:solidFill>
                    <a:srgbClr val="595959"/>
                  </a:solidFill>
                  <a:latin typeface="Times New Roman"/>
                  <a:ea typeface="Times New Roman"/>
                  <a:cs typeface="Times New Roman"/>
                  <a:sym typeface="Times New Roman"/>
                </a:rPr>
                <a:t>emperature vs Value</a:t>
              </a:r>
              <a:endParaRPr b="1" sz="1200">
                <a:solidFill>
                  <a:srgbClr val="595959"/>
                </a:solidFill>
                <a:latin typeface="Times New Roman"/>
                <a:ea typeface="Times New Roman"/>
                <a:cs typeface="Times New Roman"/>
                <a:sym typeface="Times New Roman"/>
              </a:endParaRPr>
            </a:p>
          </p:txBody>
        </p:sp>
        <p:sp>
          <p:nvSpPr>
            <p:cNvPr id="404" name="Google Shape;404;p23"/>
            <p:cNvSpPr txBox="1"/>
            <p:nvPr/>
          </p:nvSpPr>
          <p:spPr>
            <a:xfrm>
              <a:off x="6996900" y="2716150"/>
              <a:ext cx="22824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800">
                  <a:solidFill>
                    <a:schemeClr val="accent4"/>
                  </a:solidFill>
                  <a:latin typeface="Times New Roman"/>
                  <a:ea typeface="Times New Roman"/>
                  <a:cs typeface="Times New Roman"/>
                  <a:sym typeface="Times New Roman"/>
                </a:rPr>
                <a:t>Negative correlation</a:t>
              </a:r>
              <a:endParaRPr b="1" sz="1800">
                <a:solidFill>
                  <a:schemeClr val="accent4"/>
                </a:solidFill>
                <a:latin typeface="Times New Roman"/>
                <a:ea typeface="Times New Roman"/>
                <a:cs typeface="Times New Roman"/>
                <a:sym typeface="Times New Roman"/>
              </a:endParaRPr>
            </a:p>
          </p:txBody>
        </p:sp>
        <p:sp>
          <p:nvSpPr>
            <p:cNvPr id="405" name="Google Shape;405;p23"/>
            <p:cNvSpPr/>
            <p:nvPr/>
          </p:nvSpPr>
          <p:spPr>
            <a:xfrm>
              <a:off x="6231288" y="2560098"/>
              <a:ext cx="689400" cy="689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406" name="Google Shape;406;p23"/>
            <p:cNvGrpSpPr/>
            <p:nvPr/>
          </p:nvGrpSpPr>
          <p:grpSpPr>
            <a:xfrm>
              <a:off x="6431723" y="2724419"/>
              <a:ext cx="295061" cy="370263"/>
              <a:chOff x="3882511" y="3365156"/>
              <a:chExt cx="295061" cy="370263"/>
            </a:xfrm>
          </p:grpSpPr>
          <p:sp>
            <p:nvSpPr>
              <p:cNvPr id="407" name="Google Shape;407;p23"/>
              <p:cNvSpPr/>
              <p:nvPr/>
            </p:nvSpPr>
            <p:spPr>
              <a:xfrm>
                <a:off x="3882511" y="3365156"/>
                <a:ext cx="295061" cy="282209"/>
              </a:xfrm>
              <a:custGeom>
                <a:rect b="b" l="l" r="r" t="t"/>
                <a:pathLst>
                  <a:path extrusionOk="0" h="10759" w="11249">
                    <a:moveTo>
                      <a:pt x="5807" y="1"/>
                    </a:moveTo>
                    <a:cubicBezTo>
                      <a:pt x="4891" y="1"/>
                      <a:pt x="3981" y="502"/>
                      <a:pt x="3554" y="1469"/>
                    </a:cubicBezTo>
                    <a:cubicBezTo>
                      <a:pt x="964" y="2141"/>
                      <a:pt x="1" y="5321"/>
                      <a:pt x="1791" y="7314"/>
                    </a:cubicBezTo>
                    <a:cubicBezTo>
                      <a:pt x="1784" y="7416"/>
                      <a:pt x="1777" y="7518"/>
                      <a:pt x="1777" y="7619"/>
                    </a:cubicBezTo>
                    <a:cubicBezTo>
                      <a:pt x="1777" y="9355"/>
                      <a:pt x="3181" y="10759"/>
                      <a:pt x="4910" y="10759"/>
                    </a:cubicBezTo>
                    <a:cubicBezTo>
                      <a:pt x="5100" y="10759"/>
                      <a:pt x="5853" y="10738"/>
                      <a:pt x="6029" y="10705"/>
                    </a:cubicBezTo>
                    <a:lnTo>
                      <a:pt x="6110" y="9932"/>
                    </a:lnTo>
                    <a:cubicBezTo>
                      <a:pt x="6579" y="10183"/>
                      <a:pt x="7088" y="10304"/>
                      <a:pt x="7592" y="10304"/>
                    </a:cubicBezTo>
                    <a:cubicBezTo>
                      <a:pt x="8501" y="10304"/>
                      <a:pt x="9394" y="9909"/>
                      <a:pt x="10009" y="9172"/>
                    </a:cubicBezTo>
                    <a:cubicBezTo>
                      <a:pt x="10958" y="8019"/>
                      <a:pt x="10972" y="6358"/>
                      <a:pt x="10029" y="5199"/>
                    </a:cubicBezTo>
                    <a:cubicBezTo>
                      <a:pt x="11248" y="3492"/>
                      <a:pt x="10033" y="1130"/>
                      <a:pt x="7943" y="1130"/>
                    </a:cubicBezTo>
                    <a:cubicBezTo>
                      <a:pt x="7940" y="1130"/>
                      <a:pt x="7937" y="1130"/>
                      <a:pt x="7934" y="1130"/>
                    </a:cubicBezTo>
                    <a:lnTo>
                      <a:pt x="7873" y="1130"/>
                    </a:lnTo>
                    <a:cubicBezTo>
                      <a:pt x="7382" y="370"/>
                      <a:pt x="6592" y="1"/>
                      <a:pt x="5807"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3882511" y="3365314"/>
                <a:ext cx="166875" cy="282051"/>
              </a:xfrm>
              <a:custGeom>
                <a:rect b="b" l="l" r="r" t="t"/>
                <a:pathLst>
                  <a:path extrusionOk="0" h="10753" w="6362">
                    <a:moveTo>
                      <a:pt x="6029" y="9573"/>
                    </a:moveTo>
                    <a:lnTo>
                      <a:pt x="6029" y="9575"/>
                    </a:lnTo>
                    <a:lnTo>
                      <a:pt x="6029" y="9575"/>
                    </a:lnTo>
                    <a:cubicBezTo>
                      <a:pt x="6031" y="9574"/>
                      <a:pt x="6033" y="9574"/>
                      <a:pt x="6036" y="9573"/>
                    </a:cubicBezTo>
                    <a:close/>
                    <a:moveTo>
                      <a:pt x="5794" y="1"/>
                    </a:moveTo>
                    <a:cubicBezTo>
                      <a:pt x="4840" y="1"/>
                      <a:pt x="3951" y="557"/>
                      <a:pt x="3554" y="1463"/>
                    </a:cubicBezTo>
                    <a:cubicBezTo>
                      <a:pt x="957" y="2135"/>
                      <a:pt x="1" y="5315"/>
                      <a:pt x="1791" y="7315"/>
                    </a:cubicBezTo>
                    <a:cubicBezTo>
                      <a:pt x="1777" y="7417"/>
                      <a:pt x="1771" y="7518"/>
                      <a:pt x="1771" y="7620"/>
                    </a:cubicBezTo>
                    <a:cubicBezTo>
                      <a:pt x="1771" y="9349"/>
                      <a:pt x="3174" y="10753"/>
                      <a:pt x="4910" y="10753"/>
                    </a:cubicBezTo>
                    <a:cubicBezTo>
                      <a:pt x="5100" y="10753"/>
                      <a:pt x="5846" y="10739"/>
                      <a:pt x="6029" y="10705"/>
                    </a:cubicBezTo>
                    <a:lnTo>
                      <a:pt x="6029" y="9575"/>
                    </a:lnTo>
                    <a:lnTo>
                      <a:pt x="6029" y="9575"/>
                    </a:lnTo>
                    <a:cubicBezTo>
                      <a:pt x="5884" y="9613"/>
                      <a:pt x="5737" y="9632"/>
                      <a:pt x="5591" y="9632"/>
                    </a:cubicBezTo>
                    <a:cubicBezTo>
                      <a:pt x="5335" y="9632"/>
                      <a:pt x="5081" y="9574"/>
                      <a:pt x="4849" y="9458"/>
                    </a:cubicBezTo>
                    <a:cubicBezTo>
                      <a:pt x="4266" y="9193"/>
                      <a:pt x="3866" y="8637"/>
                      <a:pt x="3798" y="8000"/>
                    </a:cubicBezTo>
                    <a:cubicBezTo>
                      <a:pt x="3778" y="7763"/>
                      <a:pt x="3798" y="7518"/>
                      <a:pt x="3873" y="7295"/>
                    </a:cubicBezTo>
                    <a:cubicBezTo>
                      <a:pt x="3900" y="7207"/>
                      <a:pt x="3866" y="7112"/>
                      <a:pt x="3798" y="7057"/>
                    </a:cubicBezTo>
                    <a:cubicBezTo>
                      <a:pt x="2381" y="5898"/>
                      <a:pt x="2672" y="3667"/>
                      <a:pt x="4334" y="2914"/>
                    </a:cubicBezTo>
                    <a:cubicBezTo>
                      <a:pt x="4422" y="2874"/>
                      <a:pt x="4483" y="2786"/>
                      <a:pt x="4469" y="2684"/>
                    </a:cubicBezTo>
                    <a:cubicBezTo>
                      <a:pt x="4463" y="2609"/>
                      <a:pt x="4463" y="2535"/>
                      <a:pt x="4463" y="2467"/>
                    </a:cubicBezTo>
                    <a:cubicBezTo>
                      <a:pt x="4463" y="1321"/>
                      <a:pt x="5249" y="331"/>
                      <a:pt x="6361" y="67"/>
                    </a:cubicBezTo>
                    <a:cubicBezTo>
                      <a:pt x="6172" y="22"/>
                      <a:pt x="5982" y="1"/>
                      <a:pt x="5794"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4023208" y="3614656"/>
                <a:ext cx="35227" cy="114887"/>
              </a:xfrm>
              <a:custGeom>
                <a:rect b="b" l="l" r="r" t="t"/>
                <a:pathLst>
                  <a:path extrusionOk="0" h="4380" w="1343">
                    <a:moveTo>
                      <a:pt x="920" y="1"/>
                    </a:moveTo>
                    <a:cubicBezTo>
                      <a:pt x="896" y="1"/>
                      <a:pt x="872" y="5"/>
                      <a:pt x="848" y="13"/>
                    </a:cubicBezTo>
                    <a:cubicBezTo>
                      <a:pt x="645" y="87"/>
                      <a:pt x="434" y="128"/>
                      <a:pt x="224" y="128"/>
                    </a:cubicBezTo>
                    <a:lnTo>
                      <a:pt x="204" y="128"/>
                    </a:lnTo>
                    <a:lnTo>
                      <a:pt x="0" y="4379"/>
                    </a:lnTo>
                    <a:lnTo>
                      <a:pt x="1343" y="4379"/>
                    </a:lnTo>
                    <a:lnTo>
                      <a:pt x="1140" y="216"/>
                    </a:lnTo>
                    <a:cubicBezTo>
                      <a:pt x="1140" y="92"/>
                      <a:pt x="1036" y="1"/>
                      <a:pt x="92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4023208" y="3614656"/>
                <a:ext cx="30269" cy="114887"/>
              </a:xfrm>
              <a:custGeom>
                <a:rect b="b" l="l" r="r" t="t"/>
                <a:pathLst>
                  <a:path extrusionOk="0" h="4380" w="1154">
                    <a:moveTo>
                      <a:pt x="920" y="1"/>
                    </a:moveTo>
                    <a:cubicBezTo>
                      <a:pt x="896" y="1"/>
                      <a:pt x="872" y="5"/>
                      <a:pt x="848" y="13"/>
                    </a:cubicBezTo>
                    <a:cubicBezTo>
                      <a:pt x="645" y="87"/>
                      <a:pt x="434" y="128"/>
                      <a:pt x="224" y="128"/>
                    </a:cubicBezTo>
                    <a:lnTo>
                      <a:pt x="204" y="128"/>
                    </a:lnTo>
                    <a:lnTo>
                      <a:pt x="0" y="4379"/>
                    </a:lnTo>
                    <a:lnTo>
                      <a:pt x="672" y="4379"/>
                    </a:lnTo>
                    <a:lnTo>
                      <a:pt x="672" y="738"/>
                    </a:lnTo>
                    <a:cubicBezTo>
                      <a:pt x="672" y="637"/>
                      <a:pt x="733" y="555"/>
                      <a:pt x="821" y="521"/>
                    </a:cubicBezTo>
                    <a:lnTo>
                      <a:pt x="1153" y="413"/>
                    </a:lnTo>
                    <a:lnTo>
                      <a:pt x="1146" y="216"/>
                    </a:lnTo>
                    <a:cubicBezTo>
                      <a:pt x="1141" y="92"/>
                      <a:pt x="1037" y="1"/>
                      <a:pt x="92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4003641" y="3723642"/>
                <a:ext cx="74362" cy="11777"/>
              </a:xfrm>
              <a:custGeom>
                <a:rect b="b" l="l" r="r" t="t"/>
                <a:pathLst>
                  <a:path extrusionOk="0" h="449" w="2835">
                    <a:moveTo>
                      <a:pt x="299" y="1"/>
                    </a:moveTo>
                    <a:cubicBezTo>
                      <a:pt x="1" y="1"/>
                      <a:pt x="1" y="448"/>
                      <a:pt x="299" y="448"/>
                    </a:cubicBezTo>
                    <a:lnTo>
                      <a:pt x="2536" y="448"/>
                    </a:lnTo>
                    <a:cubicBezTo>
                      <a:pt x="2835" y="448"/>
                      <a:pt x="2835" y="1"/>
                      <a:pt x="2536"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4"/>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Average Temperature vs. Gallons/Value</a:t>
            </a:r>
            <a:endParaRPr/>
          </a:p>
        </p:txBody>
      </p:sp>
      <p:sp>
        <p:nvSpPr>
          <p:cNvPr id="417" name="Google Shape;417;p24"/>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24"/>
          <p:cNvPicPr preferRelativeResize="0"/>
          <p:nvPr/>
        </p:nvPicPr>
        <p:blipFill>
          <a:blip r:embed="rId3">
            <a:alphaModFix/>
          </a:blip>
          <a:stretch>
            <a:fillRect/>
          </a:stretch>
        </p:blipFill>
        <p:spPr>
          <a:xfrm>
            <a:off x="334850" y="1478751"/>
            <a:ext cx="4005200" cy="2233675"/>
          </a:xfrm>
          <a:prstGeom prst="rect">
            <a:avLst/>
          </a:prstGeom>
          <a:noFill/>
          <a:ln cap="flat" cmpd="sng" w="9525">
            <a:solidFill>
              <a:srgbClr val="000000"/>
            </a:solidFill>
            <a:prstDash val="solid"/>
            <a:round/>
            <a:headEnd len="sm" w="sm" type="none"/>
            <a:tailEnd len="sm" w="sm" type="none"/>
          </a:ln>
        </p:spPr>
      </p:pic>
      <p:sp>
        <p:nvSpPr>
          <p:cNvPr id="419" name="Google Shape;419;p24"/>
          <p:cNvSpPr txBox="1"/>
          <p:nvPr/>
        </p:nvSpPr>
        <p:spPr>
          <a:xfrm>
            <a:off x="1425300"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latin typeface="Roboto"/>
                <a:ea typeface="Roboto"/>
                <a:cs typeface="Roboto"/>
                <a:sym typeface="Roboto"/>
              </a:rPr>
              <a:t>Slope = -3.84</a:t>
            </a:r>
            <a:endParaRPr b="1" sz="1000">
              <a:latin typeface="Roboto"/>
              <a:ea typeface="Roboto"/>
              <a:cs typeface="Roboto"/>
              <a:sym typeface="Roboto"/>
            </a:endParaRPr>
          </a:p>
        </p:txBody>
      </p:sp>
      <p:sp>
        <p:nvSpPr>
          <p:cNvPr id="420" name="Google Shape;420;p24"/>
          <p:cNvSpPr txBox="1"/>
          <p:nvPr/>
        </p:nvSpPr>
        <p:spPr>
          <a:xfrm>
            <a:off x="5606725"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1000">
                <a:solidFill>
                  <a:schemeClr val="dk1"/>
                </a:solidFill>
                <a:latin typeface="Roboto"/>
                <a:ea typeface="Roboto"/>
                <a:cs typeface="Roboto"/>
                <a:sym typeface="Roboto"/>
              </a:rPr>
              <a:t>Slope = </a:t>
            </a:r>
            <a:r>
              <a:rPr b="1" lang="en-GB" sz="1000">
                <a:solidFill>
                  <a:schemeClr val="dk1"/>
                </a:solidFill>
                <a:latin typeface="Roboto"/>
                <a:ea typeface="Roboto"/>
                <a:cs typeface="Roboto"/>
                <a:sym typeface="Roboto"/>
              </a:rPr>
              <a:t>-1.10</a:t>
            </a:r>
            <a:endParaRPr b="1" sz="1000">
              <a:latin typeface="Roboto"/>
              <a:ea typeface="Roboto"/>
              <a:cs typeface="Roboto"/>
              <a:sym typeface="Roboto"/>
            </a:endParaRPr>
          </a:p>
        </p:txBody>
      </p:sp>
      <p:pic>
        <p:nvPicPr>
          <p:cNvPr id="421" name="Google Shape;421;p24"/>
          <p:cNvPicPr preferRelativeResize="0"/>
          <p:nvPr/>
        </p:nvPicPr>
        <p:blipFill>
          <a:blip r:embed="rId4">
            <a:alphaModFix/>
          </a:blip>
          <a:stretch>
            <a:fillRect/>
          </a:stretch>
        </p:blipFill>
        <p:spPr>
          <a:xfrm>
            <a:off x="4630700" y="1478750"/>
            <a:ext cx="4005199" cy="2233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5"/>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Extreme Maximum Air Temperature on Gallons</a:t>
            </a:r>
            <a:endParaRPr/>
          </a:p>
        </p:txBody>
      </p:sp>
      <p:sp>
        <p:nvSpPr>
          <p:cNvPr id="427" name="Google Shape;427;p25"/>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txBox="1"/>
          <p:nvPr/>
        </p:nvSpPr>
        <p:spPr>
          <a:xfrm>
            <a:off x="1425300"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latin typeface="Roboto"/>
                <a:ea typeface="Roboto"/>
                <a:cs typeface="Roboto"/>
                <a:sym typeface="Roboto"/>
              </a:rPr>
              <a:t>Slope = -3.84</a:t>
            </a:r>
            <a:endParaRPr b="1" sz="1000">
              <a:latin typeface="Roboto"/>
              <a:ea typeface="Roboto"/>
              <a:cs typeface="Roboto"/>
              <a:sym typeface="Roboto"/>
            </a:endParaRPr>
          </a:p>
        </p:txBody>
      </p:sp>
      <p:sp>
        <p:nvSpPr>
          <p:cNvPr id="429" name="Google Shape;429;p25"/>
          <p:cNvSpPr txBox="1"/>
          <p:nvPr/>
        </p:nvSpPr>
        <p:spPr>
          <a:xfrm>
            <a:off x="5606725"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1000">
                <a:solidFill>
                  <a:schemeClr val="dk1"/>
                </a:solidFill>
                <a:latin typeface="Roboto"/>
                <a:ea typeface="Roboto"/>
                <a:cs typeface="Roboto"/>
                <a:sym typeface="Roboto"/>
              </a:rPr>
              <a:t>Slope = -1.10</a:t>
            </a:r>
            <a:endParaRPr b="1" sz="1000">
              <a:latin typeface="Roboto"/>
              <a:ea typeface="Roboto"/>
              <a:cs typeface="Roboto"/>
              <a:sym typeface="Roboto"/>
            </a:endParaRPr>
          </a:p>
        </p:txBody>
      </p:sp>
      <p:pic>
        <p:nvPicPr>
          <p:cNvPr id="430" name="Google Shape;430;p25"/>
          <p:cNvPicPr preferRelativeResize="0"/>
          <p:nvPr/>
        </p:nvPicPr>
        <p:blipFill>
          <a:blip r:embed="rId3">
            <a:alphaModFix/>
          </a:blip>
          <a:stretch>
            <a:fillRect/>
          </a:stretch>
        </p:blipFill>
        <p:spPr>
          <a:xfrm>
            <a:off x="1120499" y="1059300"/>
            <a:ext cx="6824075" cy="379707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6"/>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Extreme Minimum Air Temperature on Gallons</a:t>
            </a:r>
            <a:endParaRPr/>
          </a:p>
        </p:txBody>
      </p:sp>
      <p:sp>
        <p:nvSpPr>
          <p:cNvPr id="436" name="Google Shape;436;p26"/>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txBox="1"/>
          <p:nvPr/>
        </p:nvSpPr>
        <p:spPr>
          <a:xfrm>
            <a:off x="1425300"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latin typeface="Roboto"/>
                <a:ea typeface="Roboto"/>
                <a:cs typeface="Roboto"/>
                <a:sym typeface="Roboto"/>
              </a:rPr>
              <a:t>Slope = -3.84</a:t>
            </a:r>
            <a:endParaRPr b="1" sz="1000">
              <a:latin typeface="Roboto"/>
              <a:ea typeface="Roboto"/>
              <a:cs typeface="Roboto"/>
              <a:sym typeface="Roboto"/>
            </a:endParaRPr>
          </a:p>
        </p:txBody>
      </p:sp>
      <p:sp>
        <p:nvSpPr>
          <p:cNvPr id="438" name="Google Shape;438;p26"/>
          <p:cNvSpPr txBox="1"/>
          <p:nvPr/>
        </p:nvSpPr>
        <p:spPr>
          <a:xfrm>
            <a:off x="5606725" y="3819750"/>
            <a:ext cx="1824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1000">
                <a:solidFill>
                  <a:schemeClr val="dk1"/>
                </a:solidFill>
                <a:latin typeface="Roboto"/>
                <a:ea typeface="Roboto"/>
                <a:cs typeface="Roboto"/>
                <a:sym typeface="Roboto"/>
              </a:rPr>
              <a:t>Slope = -1.10</a:t>
            </a:r>
            <a:endParaRPr b="1" sz="1000">
              <a:latin typeface="Roboto"/>
              <a:ea typeface="Roboto"/>
              <a:cs typeface="Roboto"/>
              <a:sym typeface="Roboto"/>
            </a:endParaRPr>
          </a:p>
        </p:txBody>
      </p:sp>
      <p:pic>
        <p:nvPicPr>
          <p:cNvPr id="439" name="Google Shape;439;p26"/>
          <p:cNvPicPr preferRelativeResize="0"/>
          <p:nvPr/>
        </p:nvPicPr>
        <p:blipFill>
          <a:blip r:embed="rId3">
            <a:alphaModFix/>
          </a:blip>
          <a:stretch>
            <a:fillRect/>
          </a:stretch>
        </p:blipFill>
        <p:spPr>
          <a:xfrm>
            <a:off x="1193525" y="1135500"/>
            <a:ext cx="6771373" cy="37261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7"/>
          <p:cNvPicPr preferRelativeResize="0"/>
          <p:nvPr/>
        </p:nvPicPr>
        <p:blipFill>
          <a:blip r:embed="rId3">
            <a:alphaModFix/>
          </a:blip>
          <a:stretch>
            <a:fillRect/>
          </a:stretch>
        </p:blipFill>
        <p:spPr>
          <a:xfrm>
            <a:off x="138800" y="1296550"/>
            <a:ext cx="4158525" cy="2844600"/>
          </a:xfrm>
          <a:prstGeom prst="rect">
            <a:avLst/>
          </a:prstGeom>
          <a:noFill/>
          <a:ln>
            <a:noFill/>
          </a:ln>
        </p:spPr>
      </p:pic>
      <p:sp>
        <p:nvSpPr>
          <p:cNvPr id="445" name="Google Shape;445;p27"/>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Precipitation </a:t>
            </a:r>
            <a:r>
              <a:rPr lang="en-GB"/>
              <a:t>vs. Gallons</a:t>
            </a:r>
            <a:endParaRPr/>
          </a:p>
        </p:txBody>
      </p:sp>
      <p:sp>
        <p:nvSpPr>
          <p:cNvPr id="446" name="Google Shape;446;p27"/>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27"/>
          <p:cNvCxnSpPr/>
          <p:nvPr/>
        </p:nvCxnSpPr>
        <p:spPr>
          <a:xfrm>
            <a:off x="3121600" y="1294463"/>
            <a:ext cx="0" cy="2844600"/>
          </a:xfrm>
          <a:prstGeom prst="straightConnector1">
            <a:avLst/>
          </a:prstGeom>
          <a:noFill/>
          <a:ln cap="flat" cmpd="sng" w="9525">
            <a:solidFill>
              <a:schemeClr val="accent2"/>
            </a:solidFill>
            <a:prstDash val="solid"/>
            <a:round/>
            <a:headEnd len="med" w="med" type="none"/>
            <a:tailEnd len="med" w="med" type="none"/>
          </a:ln>
        </p:spPr>
      </p:cxnSp>
      <p:pic>
        <p:nvPicPr>
          <p:cNvPr id="448" name="Google Shape;448;p27"/>
          <p:cNvPicPr preferRelativeResize="0"/>
          <p:nvPr/>
        </p:nvPicPr>
        <p:blipFill>
          <a:blip r:embed="rId4">
            <a:alphaModFix/>
          </a:blip>
          <a:stretch>
            <a:fillRect/>
          </a:stretch>
        </p:blipFill>
        <p:spPr>
          <a:xfrm>
            <a:off x="4602125" y="1294475"/>
            <a:ext cx="3913505" cy="2844600"/>
          </a:xfrm>
          <a:prstGeom prst="rect">
            <a:avLst/>
          </a:prstGeom>
          <a:noFill/>
          <a:ln>
            <a:noFill/>
          </a:ln>
        </p:spPr>
      </p:pic>
      <p:cxnSp>
        <p:nvCxnSpPr>
          <p:cNvPr id="449" name="Google Shape;449;p27"/>
          <p:cNvCxnSpPr/>
          <p:nvPr/>
        </p:nvCxnSpPr>
        <p:spPr>
          <a:xfrm>
            <a:off x="7374700" y="1296550"/>
            <a:ext cx="27600" cy="28128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8"/>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Drought Levels and Gallon Production</a:t>
            </a:r>
            <a:endParaRPr/>
          </a:p>
        </p:txBody>
      </p:sp>
      <p:sp>
        <p:nvSpPr>
          <p:cNvPr id="455" name="Google Shape;455;p28"/>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28"/>
          <p:cNvPicPr preferRelativeResize="0"/>
          <p:nvPr/>
        </p:nvPicPr>
        <p:blipFill>
          <a:blip r:embed="rId3">
            <a:alphaModFix/>
          </a:blip>
          <a:stretch>
            <a:fillRect/>
          </a:stretch>
        </p:blipFill>
        <p:spPr>
          <a:xfrm>
            <a:off x="544075" y="1407925"/>
            <a:ext cx="3958450" cy="2850900"/>
          </a:xfrm>
          <a:prstGeom prst="rect">
            <a:avLst/>
          </a:prstGeom>
          <a:noFill/>
          <a:ln cap="flat" cmpd="sng" w="9525">
            <a:solidFill>
              <a:schemeClr val="dk1"/>
            </a:solidFill>
            <a:prstDash val="solid"/>
            <a:round/>
            <a:headEnd len="sm" w="sm" type="none"/>
            <a:tailEnd len="sm" w="sm" type="none"/>
          </a:ln>
        </p:spPr>
      </p:pic>
      <p:pic>
        <p:nvPicPr>
          <p:cNvPr id="457" name="Google Shape;457;p28"/>
          <p:cNvPicPr preferRelativeResize="0"/>
          <p:nvPr/>
        </p:nvPicPr>
        <p:blipFill>
          <a:blip r:embed="rId4">
            <a:alphaModFix/>
          </a:blip>
          <a:stretch>
            <a:fillRect/>
          </a:stretch>
        </p:blipFill>
        <p:spPr>
          <a:xfrm>
            <a:off x="4817100" y="1407925"/>
            <a:ext cx="3994025" cy="28470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9"/>
          <p:cNvPicPr preferRelativeResize="0"/>
          <p:nvPr/>
        </p:nvPicPr>
        <p:blipFill>
          <a:blip r:embed="rId3">
            <a:alphaModFix/>
          </a:blip>
          <a:stretch>
            <a:fillRect/>
          </a:stretch>
        </p:blipFill>
        <p:spPr>
          <a:xfrm>
            <a:off x="466088" y="1211700"/>
            <a:ext cx="3876675" cy="2647950"/>
          </a:xfrm>
          <a:prstGeom prst="rect">
            <a:avLst/>
          </a:prstGeom>
          <a:noFill/>
          <a:ln cap="flat" cmpd="sng" w="9525">
            <a:solidFill>
              <a:schemeClr val="dk1"/>
            </a:solidFill>
            <a:prstDash val="solid"/>
            <a:round/>
            <a:headEnd len="sm" w="sm" type="none"/>
            <a:tailEnd len="sm" w="sm" type="none"/>
          </a:ln>
        </p:spPr>
      </p:pic>
      <p:sp>
        <p:nvSpPr>
          <p:cNvPr id="463" name="Google Shape;463;p29"/>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Drought Levels and Gallon Production</a:t>
            </a:r>
            <a:endParaRPr/>
          </a:p>
        </p:txBody>
      </p:sp>
      <p:sp>
        <p:nvSpPr>
          <p:cNvPr id="464" name="Google Shape;464;p29"/>
          <p:cNvSpPr/>
          <p:nvPr/>
        </p:nvSpPr>
        <p:spPr>
          <a:xfrm>
            <a:off x="1536992" y="1082262"/>
            <a:ext cx="37540" cy="38933"/>
          </a:xfrm>
          <a:custGeom>
            <a:rect b="b" l="l" r="r" t="t"/>
            <a:pathLst>
              <a:path extrusionOk="0" h="2935" w="2830">
                <a:moveTo>
                  <a:pt x="1258" y="0"/>
                </a:moveTo>
                <a:lnTo>
                  <a:pt x="1048" y="210"/>
                </a:lnTo>
                <a:lnTo>
                  <a:pt x="943" y="420"/>
                </a:lnTo>
                <a:lnTo>
                  <a:pt x="943" y="524"/>
                </a:lnTo>
                <a:lnTo>
                  <a:pt x="838" y="524"/>
                </a:lnTo>
                <a:lnTo>
                  <a:pt x="629" y="629"/>
                </a:lnTo>
                <a:lnTo>
                  <a:pt x="524" y="524"/>
                </a:lnTo>
                <a:lnTo>
                  <a:pt x="210" y="524"/>
                </a:lnTo>
                <a:lnTo>
                  <a:pt x="105" y="629"/>
                </a:lnTo>
                <a:lnTo>
                  <a:pt x="0" y="839"/>
                </a:lnTo>
                <a:lnTo>
                  <a:pt x="105" y="1048"/>
                </a:lnTo>
                <a:lnTo>
                  <a:pt x="210" y="1153"/>
                </a:lnTo>
                <a:lnTo>
                  <a:pt x="315" y="1363"/>
                </a:lnTo>
                <a:lnTo>
                  <a:pt x="524" y="1467"/>
                </a:lnTo>
                <a:lnTo>
                  <a:pt x="524" y="1572"/>
                </a:lnTo>
                <a:lnTo>
                  <a:pt x="524" y="1782"/>
                </a:lnTo>
                <a:lnTo>
                  <a:pt x="629" y="1991"/>
                </a:lnTo>
                <a:lnTo>
                  <a:pt x="838" y="2096"/>
                </a:lnTo>
                <a:lnTo>
                  <a:pt x="1048" y="2306"/>
                </a:lnTo>
                <a:lnTo>
                  <a:pt x="1362" y="2306"/>
                </a:lnTo>
                <a:lnTo>
                  <a:pt x="1572" y="2201"/>
                </a:lnTo>
                <a:lnTo>
                  <a:pt x="1677" y="2096"/>
                </a:lnTo>
                <a:lnTo>
                  <a:pt x="1781" y="1991"/>
                </a:lnTo>
                <a:lnTo>
                  <a:pt x="1886" y="2096"/>
                </a:lnTo>
                <a:lnTo>
                  <a:pt x="1991" y="2306"/>
                </a:lnTo>
                <a:lnTo>
                  <a:pt x="1991" y="2515"/>
                </a:lnTo>
                <a:lnTo>
                  <a:pt x="1991" y="2725"/>
                </a:lnTo>
                <a:lnTo>
                  <a:pt x="1991" y="2934"/>
                </a:lnTo>
                <a:lnTo>
                  <a:pt x="2201" y="2934"/>
                </a:lnTo>
                <a:lnTo>
                  <a:pt x="2410" y="2829"/>
                </a:lnTo>
                <a:lnTo>
                  <a:pt x="2829" y="2515"/>
                </a:lnTo>
                <a:lnTo>
                  <a:pt x="2829" y="2306"/>
                </a:lnTo>
                <a:lnTo>
                  <a:pt x="2829" y="2201"/>
                </a:lnTo>
                <a:lnTo>
                  <a:pt x="2724" y="1991"/>
                </a:lnTo>
                <a:lnTo>
                  <a:pt x="2724" y="1886"/>
                </a:lnTo>
                <a:lnTo>
                  <a:pt x="2515" y="1782"/>
                </a:lnTo>
                <a:lnTo>
                  <a:pt x="2410" y="1677"/>
                </a:lnTo>
                <a:lnTo>
                  <a:pt x="2410" y="1363"/>
                </a:lnTo>
                <a:lnTo>
                  <a:pt x="2305" y="1258"/>
                </a:lnTo>
                <a:lnTo>
                  <a:pt x="2096" y="1153"/>
                </a:lnTo>
                <a:lnTo>
                  <a:pt x="1991" y="1048"/>
                </a:lnTo>
                <a:lnTo>
                  <a:pt x="1886" y="1048"/>
                </a:lnTo>
                <a:lnTo>
                  <a:pt x="1781" y="943"/>
                </a:lnTo>
                <a:lnTo>
                  <a:pt x="1781" y="839"/>
                </a:lnTo>
                <a:lnTo>
                  <a:pt x="1781" y="734"/>
                </a:lnTo>
                <a:lnTo>
                  <a:pt x="1781" y="629"/>
                </a:lnTo>
                <a:lnTo>
                  <a:pt x="1886" y="420"/>
                </a:lnTo>
                <a:lnTo>
                  <a:pt x="1781" y="315"/>
                </a:lnTo>
                <a:lnTo>
                  <a:pt x="1677" y="105"/>
                </a:lnTo>
                <a:lnTo>
                  <a:pt x="14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29"/>
          <p:cNvPicPr preferRelativeResize="0"/>
          <p:nvPr/>
        </p:nvPicPr>
        <p:blipFill>
          <a:blip r:embed="rId4">
            <a:alphaModFix/>
          </a:blip>
          <a:stretch>
            <a:fillRect/>
          </a:stretch>
        </p:blipFill>
        <p:spPr>
          <a:xfrm>
            <a:off x="4614388" y="1211700"/>
            <a:ext cx="3876675" cy="2647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0"/>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Regression Analysis</a:t>
            </a:r>
            <a:endParaRPr/>
          </a:p>
        </p:txBody>
      </p:sp>
      <p:pic>
        <p:nvPicPr>
          <p:cNvPr id="471" name="Google Shape;471;p30"/>
          <p:cNvPicPr preferRelativeResize="0"/>
          <p:nvPr/>
        </p:nvPicPr>
        <p:blipFill>
          <a:blip r:embed="rId3">
            <a:alphaModFix/>
          </a:blip>
          <a:stretch>
            <a:fillRect/>
          </a:stretch>
        </p:blipFill>
        <p:spPr>
          <a:xfrm>
            <a:off x="152400" y="1287900"/>
            <a:ext cx="3590314" cy="2692736"/>
          </a:xfrm>
          <a:prstGeom prst="rect">
            <a:avLst/>
          </a:prstGeom>
          <a:noFill/>
          <a:ln>
            <a:noFill/>
          </a:ln>
        </p:spPr>
      </p:pic>
      <p:grpSp>
        <p:nvGrpSpPr>
          <p:cNvPr id="472" name="Google Shape;472;p30"/>
          <p:cNvGrpSpPr/>
          <p:nvPr/>
        </p:nvGrpSpPr>
        <p:grpSpPr>
          <a:xfrm>
            <a:off x="3990675" y="1440675"/>
            <a:ext cx="4648800" cy="571850"/>
            <a:chOff x="3895125" y="3589950"/>
            <a:chExt cx="4648800" cy="571850"/>
          </a:xfrm>
        </p:grpSpPr>
        <p:sp>
          <p:nvSpPr>
            <p:cNvPr id="473" name="Google Shape;473;p30"/>
            <p:cNvSpPr/>
            <p:nvPr/>
          </p:nvSpPr>
          <p:spPr>
            <a:xfrm>
              <a:off x="3895125" y="3589950"/>
              <a:ext cx="4648800" cy="571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endParaRPr>
            </a:p>
          </p:txBody>
        </p:sp>
        <p:sp>
          <p:nvSpPr>
            <p:cNvPr id="474" name="Google Shape;474;p30"/>
            <p:cNvSpPr txBox="1"/>
            <p:nvPr/>
          </p:nvSpPr>
          <p:spPr>
            <a:xfrm>
              <a:off x="3895126" y="3768525"/>
              <a:ext cx="848100" cy="2841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01</a:t>
              </a:r>
              <a:endParaRPr sz="2600">
                <a:solidFill>
                  <a:schemeClr val="accent5"/>
                </a:solidFill>
                <a:latin typeface="Fira Sans Extra Condensed Medium"/>
                <a:ea typeface="Fira Sans Extra Condensed Medium"/>
                <a:cs typeface="Fira Sans Extra Condensed Medium"/>
                <a:sym typeface="Fira Sans Extra Condensed Medium"/>
              </a:endParaRPr>
            </a:p>
          </p:txBody>
        </p:sp>
        <p:sp>
          <p:nvSpPr>
            <p:cNvPr id="475" name="Google Shape;475;p30"/>
            <p:cNvSpPr txBox="1"/>
            <p:nvPr/>
          </p:nvSpPr>
          <p:spPr>
            <a:xfrm>
              <a:off x="5156950" y="3643100"/>
              <a:ext cx="3385200" cy="51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5"/>
                  </a:solidFill>
                  <a:latin typeface="Fira Sans Extra Condensed"/>
                  <a:ea typeface="Fira Sans Extra Condensed"/>
                  <a:cs typeface="Fira Sans Extra Condensed"/>
                  <a:sym typeface="Fira Sans Extra Condensed"/>
                </a:rPr>
                <a:t>Regression of  Each State</a:t>
              </a:r>
              <a:endParaRPr b="1" sz="1600">
                <a:solidFill>
                  <a:schemeClr val="accent5"/>
                </a:solidFill>
                <a:latin typeface="Fira Sans Extra Condensed"/>
                <a:ea typeface="Fira Sans Extra Condensed"/>
                <a:cs typeface="Fira Sans Extra Condensed"/>
                <a:sym typeface="Fira Sans Extra Condensed"/>
              </a:endParaRPr>
            </a:p>
          </p:txBody>
        </p:sp>
      </p:grpSp>
      <p:grpSp>
        <p:nvGrpSpPr>
          <p:cNvPr id="476" name="Google Shape;476;p30"/>
          <p:cNvGrpSpPr/>
          <p:nvPr/>
        </p:nvGrpSpPr>
        <p:grpSpPr>
          <a:xfrm>
            <a:off x="3990675" y="3256013"/>
            <a:ext cx="4648800" cy="571850"/>
            <a:chOff x="3895125" y="3589950"/>
            <a:chExt cx="4648800" cy="571850"/>
          </a:xfrm>
        </p:grpSpPr>
        <p:sp>
          <p:nvSpPr>
            <p:cNvPr id="477" name="Google Shape;477;p30"/>
            <p:cNvSpPr/>
            <p:nvPr/>
          </p:nvSpPr>
          <p:spPr>
            <a:xfrm>
              <a:off x="3895125" y="3589950"/>
              <a:ext cx="4648800" cy="571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endParaRPr>
            </a:p>
          </p:txBody>
        </p:sp>
        <p:sp>
          <p:nvSpPr>
            <p:cNvPr id="478" name="Google Shape;478;p30"/>
            <p:cNvSpPr txBox="1"/>
            <p:nvPr/>
          </p:nvSpPr>
          <p:spPr>
            <a:xfrm>
              <a:off x="3990630" y="3770370"/>
              <a:ext cx="804000" cy="3006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02</a:t>
              </a:r>
              <a:endParaRPr sz="2600">
                <a:solidFill>
                  <a:schemeClr val="accent5"/>
                </a:solidFill>
                <a:latin typeface="Fira Sans Extra Condensed Medium"/>
                <a:ea typeface="Fira Sans Extra Condensed Medium"/>
                <a:cs typeface="Fira Sans Extra Condensed Medium"/>
                <a:sym typeface="Fira Sans Extra Condensed Medium"/>
              </a:endParaRPr>
            </a:p>
          </p:txBody>
        </p:sp>
        <p:sp>
          <p:nvSpPr>
            <p:cNvPr id="479" name="Google Shape;479;p30"/>
            <p:cNvSpPr txBox="1"/>
            <p:nvPr/>
          </p:nvSpPr>
          <p:spPr>
            <a:xfrm>
              <a:off x="5156950" y="3643100"/>
              <a:ext cx="3385200" cy="51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5"/>
                  </a:solidFill>
                  <a:latin typeface="Fira Sans Extra Condensed"/>
                  <a:ea typeface="Fira Sans Extra Condensed"/>
                  <a:cs typeface="Fira Sans Extra Condensed"/>
                  <a:sym typeface="Fira Sans Extra Condensed"/>
                </a:rPr>
                <a:t>Multivariate</a:t>
              </a:r>
              <a:r>
                <a:rPr b="1" lang="en-GB" sz="1600">
                  <a:solidFill>
                    <a:schemeClr val="accent5"/>
                  </a:solidFill>
                  <a:latin typeface="Fira Sans Extra Condensed"/>
                  <a:ea typeface="Fira Sans Extra Condensed"/>
                  <a:cs typeface="Fira Sans Extra Condensed"/>
                  <a:sym typeface="Fira Sans Extra Condensed"/>
                </a:rPr>
                <a:t> Regression on all states</a:t>
              </a:r>
              <a:endParaRPr b="1" sz="1600">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1"/>
          <p:cNvSpPr txBox="1"/>
          <p:nvPr>
            <p:ph type="title"/>
          </p:nvPr>
        </p:nvSpPr>
        <p:spPr>
          <a:xfrm>
            <a:off x="457200" y="232400"/>
            <a:ext cx="8229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350">
                <a:highlight>
                  <a:srgbClr val="FFFFFE"/>
                </a:highlight>
              </a:rPr>
              <a:t>Linearity Check</a:t>
            </a:r>
            <a:endParaRPr/>
          </a:p>
        </p:txBody>
      </p:sp>
      <p:sp>
        <p:nvSpPr>
          <p:cNvPr id="485" name="Google Shape;485;p31"/>
          <p:cNvSpPr txBox="1"/>
          <p:nvPr/>
        </p:nvSpPr>
        <p:spPr>
          <a:xfrm>
            <a:off x="797825" y="1188275"/>
            <a:ext cx="5406600" cy="1091100"/>
          </a:xfrm>
          <a:prstGeom prst="rect">
            <a:avLst/>
          </a:prstGeom>
          <a:noFill/>
          <a:ln>
            <a:noFill/>
          </a:ln>
        </p:spPr>
        <p:txBody>
          <a:bodyPr anchorCtr="0" anchor="t" bIns="91425" lIns="91425" spcFirstLastPara="1" rIns="91425" wrap="square" tIns="91425">
            <a:spAutoFit/>
          </a:bodyPr>
          <a:lstStyle/>
          <a:p>
            <a:pPr indent="0" lvl="0" marL="457200" rtl="0" algn="l">
              <a:lnSpc>
                <a:spcPct val="135714"/>
              </a:lnSpc>
              <a:spcBef>
                <a:spcPts val="0"/>
              </a:spcBef>
              <a:spcAft>
                <a:spcPts val="0"/>
              </a:spcAft>
              <a:buNone/>
            </a:pPr>
            <a:r>
              <a:t/>
            </a:r>
            <a:endParaRPr sz="235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2700">
              <a:latin typeface="Times New Roman"/>
              <a:ea typeface="Times New Roman"/>
              <a:cs typeface="Times New Roman"/>
              <a:sym typeface="Times New Roman"/>
            </a:endParaRPr>
          </a:p>
        </p:txBody>
      </p:sp>
      <p:pic>
        <p:nvPicPr>
          <p:cNvPr id="486" name="Google Shape;486;p31"/>
          <p:cNvPicPr preferRelativeResize="0"/>
          <p:nvPr/>
        </p:nvPicPr>
        <p:blipFill>
          <a:blip r:embed="rId3">
            <a:alphaModFix/>
          </a:blip>
          <a:stretch>
            <a:fillRect/>
          </a:stretch>
        </p:blipFill>
        <p:spPr>
          <a:xfrm>
            <a:off x="457200" y="1817750"/>
            <a:ext cx="3728101" cy="2707150"/>
          </a:xfrm>
          <a:prstGeom prst="rect">
            <a:avLst/>
          </a:prstGeom>
          <a:noFill/>
          <a:ln cap="flat" cmpd="sng" w="9525">
            <a:solidFill>
              <a:schemeClr val="dk1"/>
            </a:solidFill>
            <a:prstDash val="solid"/>
            <a:round/>
            <a:headEnd len="sm" w="sm" type="none"/>
            <a:tailEnd len="sm" w="sm" type="none"/>
          </a:ln>
        </p:spPr>
      </p:pic>
      <p:pic>
        <p:nvPicPr>
          <p:cNvPr id="487" name="Google Shape;487;p31"/>
          <p:cNvPicPr preferRelativeResize="0"/>
          <p:nvPr/>
        </p:nvPicPr>
        <p:blipFill>
          <a:blip r:embed="rId4">
            <a:alphaModFix/>
          </a:blip>
          <a:stretch>
            <a:fillRect/>
          </a:stretch>
        </p:blipFill>
        <p:spPr>
          <a:xfrm>
            <a:off x="4398450" y="1811413"/>
            <a:ext cx="3743950" cy="2713500"/>
          </a:xfrm>
          <a:prstGeom prst="rect">
            <a:avLst/>
          </a:prstGeom>
          <a:noFill/>
          <a:ln cap="flat" cmpd="sng" w="9525">
            <a:solidFill>
              <a:schemeClr val="dk1"/>
            </a:solidFill>
            <a:prstDash val="solid"/>
            <a:round/>
            <a:headEnd len="sm" w="sm" type="none"/>
            <a:tailEnd len="sm" w="sm" type="none"/>
          </a:ln>
        </p:spPr>
      </p:pic>
      <p:sp>
        <p:nvSpPr>
          <p:cNvPr id="488" name="Google Shape;488;p31"/>
          <p:cNvSpPr txBox="1"/>
          <p:nvPr/>
        </p:nvSpPr>
        <p:spPr>
          <a:xfrm>
            <a:off x="578425" y="846575"/>
            <a:ext cx="71634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Times New Roman"/>
              <a:buAutoNum type="arabicPeriod"/>
            </a:pPr>
            <a:r>
              <a:rPr lang="en-GB" sz="1200">
                <a:solidFill>
                  <a:schemeClr val="dk1"/>
                </a:solidFill>
                <a:latin typeface="Times New Roman"/>
                <a:ea typeface="Times New Roman"/>
                <a:cs typeface="Times New Roman"/>
                <a:sym typeface="Times New Roman"/>
              </a:rPr>
              <a:t>Variables ‘</a:t>
            </a:r>
            <a:r>
              <a:rPr b="1" lang="en-GB" sz="1200">
                <a:solidFill>
                  <a:srgbClr val="434343"/>
                </a:solidFill>
                <a:latin typeface="Times New Roman"/>
                <a:ea typeface="Times New Roman"/>
                <a:cs typeface="Times New Roman"/>
                <a:sym typeface="Times New Roman"/>
              </a:rPr>
              <a:t>Yield per Taps</a:t>
            </a:r>
            <a:r>
              <a:rPr lang="en-GB" sz="1200">
                <a:solidFill>
                  <a:schemeClr val="dk1"/>
                </a:solidFill>
                <a:latin typeface="Times New Roman"/>
                <a:ea typeface="Times New Roman"/>
                <a:cs typeface="Times New Roman"/>
                <a:sym typeface="Times New Roman"/>
              </a:rPr>
              <a:t>’ and ‘</a:t>
            </a:r>
            <a:r>
              <a:rPr b="1" lang="en-GB" sz="1200">
                <a:solidFill>
                  <a:srgbClr val="434343"/>
                </a:solidFill>
                <a:latin typeface="Times New Roman"/>
                <a:ea typeface="Times New Roman"/>
                <a:cs typeface="Times New Roman"/>
                <a:sym typeface="Times New Roman"/>
              </a:rPr>
              <a:t>Number of Taps</a:t>
            </a:r>
            <a:r>
              <a:rPr lang="en-GB" sz="1200">
                <a:solidFill>
                  <a:schemeClr val="dk1"/>
                </a:solidFill>
                <a:latin typeface="Times New Roman"/>
                <a:ea typeface="Times New Roman"/>
                <a:cs typeface="Times New Roman"/>
                <a:sym typeface="Times New Roman"/>
              </a:rPr>
              <a:t>’ is highly related to target variable ‘</a:t>
            </a:r>
            <a:r>
              <a:rPr b="1" lang="en-GB" sz="1200">
                <a:solidFill>
                  <a:srgbClr val="434343"/>
                </a:solidFill>
                <a:latin typeface="Times New Roman"/>
                <a:ea typeface="Times New Roman"/>
                <a:cs typeface="Times New Roman"/>
                <a:sym typeface="Times New Roman"/>
              </a:rPr>
              <a:t>Gallons</a:t>
            </a:r>
            <a:r>
              <a:rPr lang="en-GB"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GB" sz="1200">
                <a:solidFill>
                  <a:schemeClr val="dk1"/>
                </a:solidFill>
                <a:latin typeface="Times New Roman"/>
                <a:ea typeface="Times New Roman"/>
                <a:cs typeface="Times New Roman"/>
                <a:sym typeface="Times New Roman"/>
              </a:rPr>
              <a:t>On average, a tapped maple will produce </a:t>
            </a:r>
            <a:r>
              <a:rPr b="1" lang="en-GB" sz="1200">
                <a:solidFill>
                  <a:schemeClr val="dk1"/>
                </a:solidFill>
                <a:latin typeface="Times New Roman"/>
                <a:ea typeface="Times New Roman"/>
                <a:cs typeface="Times New Roman"/>
                <a:sym typeface="Times New Roman"/>
              </a:rPr>
              <a:t>10</a:t>
            </a:r>
            <a:r>
              <a:rPr lang="en-GB" sz="1200">
                <a:solidFill>
                  <a:schemeClr val="dk1"/>
                </a:solidFill>
                <a:latin typeface="Times New Roman"/>
                <a:ea typeface="Times New Roman"/>
                <a:cs typeface="Times New Roman"/>
                <a:sym typeface="Times New Roman"/>
              </a:rPr>
              <a:t> to </a:t>
            </a:r>
            <a:r>
              <a:rPr b="1" lang="en-GB" sz="1200">
                <a:solidFill>
                  <a:schemeClr val="dk1"/>
                </a:solidFill>
                <a:latin typeface="Times New Roman"/>
                <a:ea typeface="Times New Roman"/>
                <a:cs typeface="Times New Roman"/>
                <a:sym typeface="Times New Roman"/>
              </a:rPr>
              <a:t>20</a:t>
            </a:r>
            <a:r>
              <a:rPr lang="en-GB" sz="1200">
                <a:solidFill>
                  <a:schemeClr val="dk1"/>
                </a:solidFill>
                <a:latin typeface="Times New Roman"/>
                <a:ea typeface="Times New Roman"/>
                <a:cs typeface="Times New Roman"/>
                <a:sym typeface="Times New Roman"/>
              </a:rPr>
              <a:t> gallons of sap per tap. →</a:t>
            </a:r>
            <a:r>
              <a:rPr lang="en-GB" sz="1200">
                <a:solidFill>
                  <a:srgbClr val="CC0000"/>
                </a:solidFill>
                <a:latin typeface="Times New Roman"/>
                <a:ea typeface="Times New Roman"/>
                <a:cs typeface="Times New Roman"/>
                <a:sym typeface="Times New Roman"/>
              </a:rPr>
              <a:t>Linear relationship?</a:t>
            </a:r>
            <a:endParaRPr sz="1200">
              <a:solidFill>
                <a:srgbClr val="CC0000"/>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GB" sz="1200">
                <a:solidFill>
                  <a:schemeClr val="dk1"/>
                </a:solidFill>
                <a:latin typeface="Times New Roman"/>
                <a:ea typeface="Times New Roman"/>
                <a:cs typeface="Times New Roman"/>
                <a:sym typeface="Times New Roman"/>
              </a:rPr>
              <a:t>Sugar </a:t>
            </a:r>
            <a:r>
              <a:rPr lang="en-GB" sz="1200">
                <a:solidFill>
                  <a:schemeClr val="dk1"/>
                </a:solidFill>
                <a:latin typeface="Times New Roman"/>
                <a:ea typeface="Times New Roman"/>
                <a:cs typeface="Times New Roman"/>
                <a:sym typeface="Times New Roman"/>
              </a:rPr>
              <a:t>concentration</a:t>
            </a:r>
            <a:r>
              <a:rPr lang="en-GB" sz="12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variability</a:t>
            </a:r>
            <a:r>
              <a:rPr lang="en-GB" sz="1200">
                <a:solidFill>
                  <a:schemeClr val="dk1"/>
                </a:solidFill>
                <a:latin typeface="Times New Roman"/>
                <a:ea typeface="Times New Roman"/>
                <a:cs typeface="Times New Roman"/>
                <a:sym typeface="Times New Roman"/>
              </a:rPr>
              <a:t> </a:t>
            </a:r>
            <a:r>
              <a:rPr lang="en-GB" sz="1200">
                <a:solidFill>
                  <a:schemeClr val="dk1"/>
                </a:solidFill>
                <a:latin typeface="Times New Roman"/>
                <a:ea typeface="Times New Roman"/>
                <a:cs typeface="Times New Roman"/>
                <a:sym typeface="Times New Roman"/>
              </a:rPr>
              <a:t>might</a:t>
            </a:r>
            <a:r>
              <a:rPr lang="en-GB" sz="1200">
                <a:solidFill>
                  <a:schemeClr val="dk1"/>
                </a:solidFill>
                <a:latin typeface="Times New Roman"/>
                <a:ea typeface="Times New Roman"/>
                <a:cs typeface="Times New Roman"/>
                <a:sym typeface="Times New Roman"/>
              </a:rPr>
              <a:t> affect the final production in gallons! → </a:t>
            </a:r>
            <a:r>
              <a:rPr lang="en-GB" sz="1200">
                <a:solidFill>
                  <a:srgbClr val="CC0000"/>
                </a:solidFill>
                <a:latin typeface="Times New Roman"/>
                <a:ea typeface="Times New Roman"/>
                <a:cs typeface="Times New Roman"/>
                <a:sym typeface="Times New Roman"/>
              </a:rPr>
              <a:t>Or not??</a:t>
            </a:r>
            <a:endParaRPr sz="1200">
              <a:solidFill>
                <a:srgbClr val="CC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Table of Contents</a:t>
            </a:r>
            <a:endParaRPr/>
          </a:p>
        </p:txBody>
      </p:sp>
      <p:sp>
        <p:nvSpPr>
          <p:cNvPr id="67" name="Google Shape;67;p14"/>
          <p:cNvSpPr/>
          <p:nvPr/>
        </p:nvSpPr>
        <p:spPr>
          <a:xfrm>
            <a:off x="933450" y="1400175"/>
            <a:ext cx="2072100" cy="1152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68" name="Google Shape;68;p14"/>
          <p:cNvSpPr/>
          <p:nvPr/>
        </p:nvSpPr>
        <p:spPr>
          <a:xfrm>
            <a:off x="485775" y="1608925"/>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69" name="Google Shape;69;p14"/>
          <p:cNvSpPr txBox="1"/>
          <p:nvPr/>
        </p:nvSpPr>
        <p:spPr>
          <a:xfrm>
            <a:off x="1036816" y="1495100"/>
            <a:ext cx="18471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chemeClr val="accent1"/>
                </a:solidFill>
                <a:latin typeface="Times New Roman"/>
                <a:ea typeface="Times New Roman"/>
                <a:cs typeface="Times New Roman"/>
                <a:sym typeface="Times New Roman"/>
              </a:rPr>
              <a:t>Intro and Problem Statement</a:t>
            </a:r>
            <a:endParaRPr b="1" sz="1800">
              <a:solidFill>
                <a:schemeClr val="accent1"/>
              </a:solidFill>
              <a:latin typeface="Times New Roman"/>
              <a:ea typeface="Times New Roman"/>
              <a:cs typeface="Times New Roman"/>
              <a:sym typeface="Times New Roman"/>
            </a:endParaRPr>
          </a:p>
        </p:txBody>
      </p:sp>
      <p:sp>
        <p:nvSpPr>
          <p:cNvPr id="70" name="Google Shape;70;p14"/>
          <p:cNvSpPr/>
          <p:nvPr/>
        </p:nvSpPr>
        <p:spPr>
          <a:xfrm>
            <a:off x="3800895" y="1400175"/>
            <a:ext cx="2072100" cy="1152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1" name="Google Shape;71;p14"/>
          <p:cNvSpPr/>
          <p:nvPr/>
        </p:nvSpPr>
        <p:spPr>
          <a:xfrm>
            <a:off x="6609946" y="1400175"/>
            <a:ext cx="2072100" cy="11526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2" name="Google Shape;72;p14"/>
          <p:cNvSpPr/>
          <p:nvPr/>
        </p:nvSpPr>
        <p:spPr>
          <a:xfrm>
            <a:off x="6162260" y="1608925"/>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3" name="Google Shape;73;p14"/>
          <p:cNvSpPr txBox="1"/>
          <p:nvPr/>
        </p:nvSpPr>
        <p:spPr>
          <a:xfrm>
            <a:off x="6713450" y="1495100"/>
            <a:ext cx="18471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chemeClr val="accent3"/>
                </a:solidFill>
                <a:latin typeface="Times New Roman"/>
                <a:ea typeface="Times New Roman"/>
                <a:cs typeface="Times New Roman"/>
                <a:sym typeface="Times New Roman"/>
              </a:rPr>
              <a:t>Data Cleaning and Manipulation</a:t>
            </a:r>
            <a:endParaRPr b="1" sz="1800">
              <a:solidFill>
                <a:schemeClr val="accent3"/>
              </a:solidFill>
              <a:latin typeface="Times New Roman"/>
              <a:ea typeface="Times New Roman"/>
              <a:cs typeface="Times New Roman"/>
              <a:sym typeface="Times New Roman"/>
            </a:endParaRPr>
          </a:p>
        </p:txBody>
      </p:sp>
      <p:sp>
        <p:nvSpPr>
          <p:cNvPr id="74" name="Google Shape;74;p14"/>
          <p:cNvSpPr/>
          <p:nvPr/>
        </p:nvSpPr>
        <p:spPr>
          <a:xfrm>
            <a:off x="933450" y="3219450"/>
            <a:ext cx="2072100" cy="11526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5" name="Google Shape;75;p14"/>
          <p:cNvSpPr txBox="1"/>
          <p:nvPr/>
        </p:nvSpPr>
        <p:spPr>
          <a:xfrm>
            <a:off x="3936733" y="1495100"/>
            <a:ext cx="18471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chemeClr val="accent2"/>
                </a:solidFill>
                <a:latin typeface="Times New Roman"/>
                <a:ea typeface="Times New Roman"/>
                <a:cs typeface="Times New Roman"/>
                <a:sym typeface="Times New Roman"/>
              </a:rPr>
              <a:t>Data Description and Source</a:t>
            </a:r>
            <a:endParaRPr b="1" sz="1800">
              <a:solidFill>
                <a:schemeClr val="accent2"/>
              </a:solidFill>
              <a:latin typeface="Times New Roman"/>
              <a:ea typeface="Times New Roman"/>
              <a:cs typeface="Times New Roman"/>
              <a:sym typeface="Times New Roman"/>
            </a:endParaRPr>
          </a:p>
        </p:txBody>
      </p:sp>
      <p:sp>
        <p:nvSpPr>
          <p:cNvPr id="76" name="Google Shape;76;p14"/>
          <p:cNvSpPr/>
          <p:nvPr/>
        </p:nvSpPr>
        <p:spPr>
          <a:xfrm>
            <a:off x="485775" y="3428200"/>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7" name="Google Shape;77;p14"/>
          <p:cNvSpPr txBox="1"/>
          <p:nvPr/>
        </p:nvSpPr>
        <p:spPr>
          <a:xfrm>
            <a:off x="1038295" y="3314375"/>
            <a:ext cx="18510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chemeClr val="accent4"/>
                </a:solidFill>
                <a:latin typeface="Times New Roman"/>
                <a:ea typeface="Times New Roman"/>
                <a:cs typeface="Times New Roman"/>
                <a:sym typeface="Times New Roman"/>
              </a:rPr>
              <a:t>Exploratory Data Analysis</a:t>
            </a:r>
            <a:endParaRPr b="1" sz="1800">
              <a:solidFill>
                <a:schemeClr val="accent4"/>
              </a:solidFill>
              <a:latin typeface="Times New Roman"/>
              <a:ea typeface="Times New Roman"/>
              <a:cs typeface="Times New Roman"/>
              <a:sym typeface="Times New Roman"/>
            </a:endParaRPr>
          </a:p>
        </p:txBody>
      </p:sp>
      <p:sp>
        <p:nvSpPr>
          <p:cNvPr id="78" name="Google Shape;78;p14"/>
          <p:cNvSpPr/>
          <p:nvPr/>
        </p:nvSpPr>
        <p:spPr>
          <a:xfrm>
            <a:off x="3800895" y="3219450"/>
            <a:ext cx="2072100" cy="11526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79" name="Google Shape;79;p14"/>
          <p:cNvSpPr/>
          <p:nvPr/>
        </p:nvSpPr>
        <p:spPr>
          <a:xfrm>
            <a:off x="3353217" y="3428200"/>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0" name="Google Shape;80;p14"/>
          <p:cNvSpPr/>
          <p:nvPr/>
        </p:nvSpPr>
        <p:spPr>
          <a:xfrm>
            <a:off x="6609946" y="3219450"/>
            <a:ext cx="2072100" cy="1152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1" name="Google Shape;81;p14"/>
          <p:cNvSpPr/>
          <p:nvPr/>
        </p:nvSpPr>
        <p:spPr>
          <a:xfrm>
            <a:off x="6162260" y="3428200"/>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2" name="Google Shape;82;p14"/>
          <p:cNvSpPr txBox="1"/>
          <p:nvPr/>
        </p:nvSpPr>
        <p:spPr>
          <a:xfrm>
            <a:off x="6713450" y="3314375"/>
            <a:ext cx="18471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accent6"/>
                </a:solidFill>
                <a:latin typeface="Times New Roman"/>
                <a:ea typeface="Times New Roman"/>
                <a:cs typeface="Times New Roman"/>
                <a:sym typeface="Times New Roman"/>
              </a:rPr>
              <a:t>Conclusion &amp; Limitations</a:t>
            </a:r>
            <a:endParaRPr b="1" sz="1800">
              <a:solidFill>
                <a:schemeClr val="accent6"/>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b="1" sz="1800">
              <a:solidFill>
                <a:schemeClr val="accent6"/>
              </a:solidFill>
              <a:latin typeface="Times New Roman"/>
              <a:ea typeface="Times New Roman"/>
              <a:cs typeface="Times New Roman"/>
              <a:sym typeface="Times New Roman"/>
            </a:endParaRPr>
          </a:p>
        </p:txBody>
      </p:sp>
      <p:sp>
        <p:nvSpPr>
          <p:cNvPr id="83" name="Google Shape;83;p14"/>
          <p:cNvSpPr txBox="1"/>
          <p:nvPr/>
        </p:nvSpPr>
        <p:spPr>
          <a:xfrm>
            <a:off x="3936751" y="3314375"/>
            <a:ext cx="1847100" cy="38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800">
                <a:solidFill>
                  <a:schemeClr val="accent5"/>
                </a:solidFill>
                <a:latin typeface="Times New Roman"/>
                <a:ea typeface="Times New Roman"/>
                <a:cs typeface="Times New Roman"/>
                <a:sym typeface="Times New Roman"/>
              </a:rPr>
              <a:t>Regression Analysis</a:t>
            </a:r>
            <a:endParaRPr b="1" sz="1800">
              <a:solidFill>
                <a:schemeClr val="accent5"/>
              </a:solidFill>
              <a:latin typeface="Times New Roman"/>
              <a:ea typeface="Times New Roman"/>
              <a:cs typeface="Times New Roman"/>
              <a:sym typeface="Times New Roman"/>
            </a:endParaRPr>
          </a:p>
        </p:txBody>
      </p:sp>
      <p:sp>
        <p:nvSpPr>
          <p:cNvPr id="84" name="Google Shape;84;p14"/>
          <p:cNvSpPr/>
          <p:nvPr/>
        </p:nvSpPr>
        <p:spPr>
          <a:xfrm>
            <a:off x="786509" y="3505954"/>
            <a:ext cx="252684" cy="502395"/>
          </a:xfrm>
          <a:custGeom>
            <a:rect b="b" l="l" r="r" t="t"/>
            <a:pathLst>
              <a:path extrusionOk="0" h="16825" w="8463">
                <a:moveTo>
                  <a:pt x="2327" y="1"/>
                </a:moveTo>
                <a:lnTo>
                  <a:pt x="1" y="7784"/>
                </a:lnTo>
                <a:lnTo>
                  <a:pt x="1" y="8928"/>
                </a:lnTo>
                <a:lnTo>
                  <a:pt x="667" y="9531"/>
                </a:lnTo>
                <a:lnTo>
                  <a:pt x="906" y="10248"/>
                </a:lnTo>
                <a:lnTo>
                  <a:pt x="1157" y="11028"/>
                </a:lnTo>
                <a:lnTo>
                  <a:pt x="1975" y="12386"/>
                </a:lnTo>
                <a:lnTo>
                  <a:pt x="2792" y="13681"/>
                </a:lnTo>
                <a:lnTo>
                  <a:pt x="3018" y="14951"/>
                </a:lnTo>
                <a:lnTo>
                  <a:pt x="3270" y="16296"/>
                </a:lnTo>
                <a:lnTo>
                  <a:pt x="6501" y="16824"/>
                </a:lnTo>
                <a:lnTo>
                  <a:pt x="8463" y="1547"/>
                </a:lnTo>
                <a:lnTo>
                  <a:pt x="7557" y="1396"/>
                </a:lnTo>
                <a:lnTo>
                  <a:pt x="5508" y="919"/>
                </a:lnTo>
                <a:lnTo>
                  <a:pt x="2805" y="152"/>
                </a:lnTo>
                <a:lnTo>
                  <a:pt x="23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5" name="Google Shape;85;p14"/>
          <p:cNvSpPr/>
          <p:nvPr/>
        </p:nvSpPr>
        <p:spPr>
          <a:xfrm>
            <a:off x="6551519" y="3521168"/>
            <a:ext cx="269225" cy="471967"/>
          </a:xfrm>
          <a:custGeom>
            <a:rect b="b" l="l" r="r" t="t"/>
            <a:pathLst>
              <a:path extrusionOk="0" h="15806" w="9017">
                <a:moveTo>
                  <a:pt x="4502" y="0"/>
                </a:moveTo>
                <a:lnTo>
                  <a:pt x="4150" y="25"/>
                </a:lnTo>
                <a:lnTo>
                  <a:pt x="1397" y="189"/>
                </a:lnTo>
                <a:lnTo>
                  <a:pt x="1" y="214"/>
                </a:lnTo>
                <a:lnTo>
                  <a:pt x="1" y="15579"/>
                </a:lnTo>
                <a:lnTo>
                  <a:pt x="403" y="15667"/>
                </a:lnTo>
                <a:lnTo>
                  <a:pt x="2277" y="15805"/>
                </a:lnTo>
                <a:lnTo>
                  <a:pt x="3132" y="15793"/>
                </a:lnTo>
                <a:lnTo>
                  <a:pt x="3999" y="15705"/>
                </a:lnTo>
                <a:lnTo>
                  <a:pt x="4817" y="15516"/>
                </a:lnTo>
                <a:lnTo>
                  <a:pt x="5181" y="15378"/>
                </a:lnTo>
                <a:lnTo>
                  <a:pt x="4967" y="10185"/>
                </a:lnTo>
                <a:lnTo>
                  <a:pt x="9016" y="3974"/>
                </a:lnTo>
                <a:lnTo>
                  <a:pt x="7822" y="3609"/>
                </a:lnTo>
                <a:lnTo>
                  <a:pt x="6351" y="4200"/>
                </a:lnTo>
                <a:lnTo>
                  <a:pt x="6539" y="3483"/>
                </a:lnTo>
                <a:lnTo>
                  <a:pt x="5433" y="1597"/>
                </a:lnTo>
                <a:lnTo>
                  <a:pt x="5219" y="1597"/>
                </a:lnTo>
                <a:lnTo>
                  <a:pt x="5181" y="1962"/>
                </a:lnTo>
                <a:lnTo>
                  <a:pt x="4502" y="1195"/>
                </a:lnTo>
                <a:lnTo>
                  <a:pt x="45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6" name="Google Shape;86;p14"/>
          <p:cNvSpPr/>
          <p:nvPr/>
        </p:nvSpPr>
        <p:spPr>
          <a:xfrm>
            <a:off x="3691553" y="3519850"/>
            <a:ext cx="207629" cy="474595"/>
          </a:xfrm>
          <a:custGeom>
            <a:rect b="b" l="l" r="r" t="t"/>
            <a:pathLst>
              <a:path extrusionOk="0" h="15894" w="6954">
                <a:moveTo>
                  <a:pt x="2025" y="1"/>
                </a:moveTo>
                <a:lnTo>
                  <a:pt x="1" y="15240"/>
                </a:lnTo>
                <a:lnTo>
                  <a:pt x="466" y="15341"/>
                </a:lnTo>
                <a:lnTo>
                  <a:pt x="1535" y="15504"/>
                </a:lnTo>
                <a:lnTo>
                  <a:pt x="3257" y="15705"/>
                </a:lnTo>
                <a:lnTo>
                  <a:pt x="6376" y="15881"/>
                </a:lnTo>
                <a:lnTo>
                  <a:pt x="6954" y="15894"/>
                </a:lnTo>
                <a:lnTo>
                  <a:pt x="6954" y="428"/>
                </a:lnTo>
                <a:lnTo>
                  <a:pt x="6363" y="428"/>
                </a:lnTo>
                <a:lnTo>
                  <a:pt x="4779" y="315"/>
                </a:lnTo>
                <a:lnTo>
                  <a:pt x="2465" y="64"/>
                </a:lnTo>
                <a:lnTo>
                  <a:pt x="20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7" name="Google Shape;87;p14"/>
          <p:cNvSpPr/>
          <p:nvPr/>
        </p:nvSpPr>
        <p:spPr>
          <a:xfrm>
            <a:off x="6436364" y="1700775"/>
            <a:ext cx="277078" cy="474207"/>
          </a:xfrm>
          <a:custGeom>
            <a:rect b="b" l="l" r="r" t="t"/>
            <a:pathLst>
              <a:path extrusionOk="0" h="15881" w="9280">
                <a:moveTo>
                  <a:pt x="7658" y="0"/>
                </a:moveTo>
                <a:lnTo>
                  <a:pt x="7192" y="126"/>
                </a:lnTo>
                <a:lnTo>
                  <a:pt x="1182" y="9179"/>
                </a:lnTo>
                <a:lnTo>
                  <a:pt x="0" y="10336"/>
                </a:lnTo>
                <a:lnTo>
                  <a:pt x="164" y="10776"/>
                </a:lnTo>
                <a:lnTo>
                  <a:pt x="340" y="11115"/>
                </a:lnTo>
                <a:lnTo>
                  <a:pt x="1182" y="11115"/>
                </a:lnTo>
                <a:lnTo>
                  <a:pt x="1019" y="11493"/>
                </a:lnTo>
                <a:lnTo>
                  <a:pt x="1144" y="11593"/>
                </a:lnTo>
                <a:lnTo>
                  <a:pt x="2465" y="12536"/>
                </a:lnTo>
                <a:lnTo>
                  <a:pt x="4124" y="13580"/>
                </a:lnTo>
                <a:lnTo>
                  <a:pt x="5445" y="14309"/>
                </a:lnTo>
                <a:lnTo>
                  <a:pt x="6916" y="15013"/>
                </a:lnTo>
                <a:lnTo>
                  <a:pt x="8475" y="15629"/>
                </a:lnTo>
                <a:lnTo>
                  <a:pt x="9280" y="15881"/>
                </a:lnTo>
                <a:lnTo>
                  <a:pt x="9280" y="15252"/>
                </a:lnTo>
                <a:lnTo>
                  <a:pt x="8588" y="15013"/>
                </a:lnTo>
                <a:lnTo>
                  <a:pt x="8148" y="14259"/>
                </a:lnTo>
                <a:lnTo>
                  <a:pt x="8173" y="14133"/>
                </a:lnTo>
                <a:lnTo>
                  <a:pt x="8010" y="13441"/>
                </a:lnTo>
                <a:lnTo>
                  <a:pt x="7595" y="12197"/>
                </a:lnTo>
                <a:lnTo>
                  <a:pt x="7494" y="11920"/>
                </a:lnTo>
                <a:lnTo>
                  <a:pt x="7934" y="9594"/>
                </a:lnTo>
                <a:lnTo>
                  <a:pt x="7494" y="8374"/>
                </a:lnTo>
                <a:lnTo>
                  <a:pt x="7494" y="7721"/>
                </a:lnTo>
                <a:lnTo>
                  <a:pt x="7997" y="7167"/>
                </a:lnTo>
                <a:lnTo>
                  <a:pt x="7972" y="6627"/>
                </a:lnTo>
                <a:lnTo>
                  <a:pt x="7658" y="6287"/>
                </a:lnTo>
                <a:lnTo>
                  <a:pt x="7997" y="5671"/>
                </a:lnTo>
                <a:lnTo>
                  <a:pt x="7972" y="4891"/>
                </a:lnTo>
                <a:lnTo>
                  <a:pt x="7318" y="4640"/>
                </a:lnTo>
                <a:lnTo>
                  <a:pt x="7280" y="4175"/>
                </a:lnTo>
                <a:lnTo>
                  <a:pt x="8651" y="2025"/>
                </a:lnTo>
                <a:lnTo>
                  <a:pt x="8098" y="1560"/>
                </a:lnTo>
                <a:lnTo>
                  <a:pt x="7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8" name="Google Shape;88;p14"/>
          <p:cNvSpPr/>
          <p:nvPr/>
        </p:nvSpPr>
        <p:spPr>
          <a:xfrm>
            <a:off x="3353217" y="1608925"/>
            <a:ext cx="495000" cy="6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nvGrpSpPr>
          <p:cNvPr id="89" name="Google Shape;89;p14"/>
          <p:cNvGrpSpPr/>
          <p:nvPr/>
        </p:nvGrpSpPr>
        <p:grpSpPr>
          <a:xfrm>
            <a:off x="3605599" y="1654360"/>
            <a:ext cx="379519" cy="644228"/>
            <a:chOff x="3378031" y="2764923"/>
            <a:chExt cx="475588" cy="807303"/>
          </a:xfrm>
        </p:grpSpPr>
        <p:sp>
          <p:nvSpPr>
            <p:cNvPr id="90" name="Google Shape;90;p14"/>
            <p:cNvSpPr/>
            <p:nvPr/>
          </p:nvSpPr>
          <p:spPr>
            <a:xfrm>
              <a:off x="3402013" y="2764923"/>
              <a:ext cx="451606" cy="807303"/>
            </a:xfrm>
            <a:custGeom>
              <a:rect b="b" l="l" r="r" t="t"/>
              <a:pathLst>
                <a:path extrusionOk="0" h="21577" w="12071">
                  <a:moveTo>
                    <a:pt x="0" y="0"/>
                  </a:moveTo>
                  <a:lnTo>
                    <a:pt x="239" y="1534"/>
                  </a:lnTo>
                  <a:lnTo>
                    <a:pt x="818" y="1270"/>
                  </a:lnTo>
                  <a:lnTo>
                    <a:pt x="1396" y="1195"/>
                  </a:lnTo>
                  <a:lnTo>
                    <a:pt x="2025" y="1358"/>
                  </a:lnTo>
                  <a:lnTo>
                    <a:pt x="1874" y="2402"/>
                  </a:lnTo>
                  <a:lnTo>
                    <a:pt x="2201" y="3319"/>
                  </a:lnTo>
                  <a:lnTo>
                    <a:pt x="2100" y="6702"/>
                  </a:lnTo>
                  <a:lnTo>
                    <a:pt x="2402" y="7092"/>
                  </a:lnTo>
                  <a:lnTo>
                    <a:pt x="2704" y="7519"/>
                  </a:lnTo>
                  <a:lnTo>
                    <a:pt x="2766" y="7884"/>
                  </a:lnTo>
                  <a:lnTo>
                    <a:pt x="2817" y="8211"/>
                  </a:lnTo>
                  <a:lnTo>
                    <a:pt x="2452" y="9040"/>
                  </a:lnTo>
                  <a:lnTo>
                    <a:pt x="2779" y="8726"/>
                  </a:lnTo>
                  <a:lnTo>
                    <a:pt x="2854" y="9103"/>
                  </a:lnTo>
                  <a:lnTo>
                    <a:pt x="2540" y="9242"/>
                  </a:lnTo>
                  <a:lnTo>
                    <a:pt x="2704" y="9531"/>
                  </a:lnTo>
                  <a:lnTo>
                    <a:pt x="2251" y="9518"/>
                  </a:lnTo>
                  <a:lnTo>
                    <a:pt x="1685" y="9933"/>
                  </a:lnTo>
                  <a:lnTo>
                    <a:pt x="1685" y="10122"/>
                  </a:lnTo>
                  <a:lnTo>
                    <a:pt x="1924" y="10134"/>
                  </a:lnTo>
                  <a:lnTo>
                    <a:pt x="1937" y="10235"/>
                  </a:lnTo>
                  <a:lnTo>
                    <a:pt x="1937" y="10361"/>
                  </a:lnTo>
                  <a:lnTo>
                    <a:pt x="1823" y="10436"/>
                  </a:lnTo>
                  <a:lnTo>
                    <a:pt x="1723" y="10486"/>
                  </a:lnTo>
                  <a:lnTo>
                    <a:pt x="1962" y="11329"/>
                  </a:lnTo>
                  <a:lnTo>
                    <a:pt x="2352" y="11014"/>
                  </a:lnTo>
                  <a:lnTo>
                    <a:pt x="2678" y="10977"/>
                  </a:lnTo>
                  <a:lnTo>
                    <a:pt x="2691" y="11266"/>
                  </a:lnTo>
                  <a:lnTo>
                    <a:pt x="2490" y="11379"/>
                  </a:lnTo>
                  <a:lnTo>
                    <a:pt x="2766" y="11618"/>
                  </a:lnTo>
                  <a:lnTo>
                    <a:pt x="2766" y="11857"/>
                  </a:lnTo>
                  <a:lnTo>
                    <a:pt x="2540" y="11882"/>
                  </a:lnTo>
                  <a:lnTo>
                    <a:pt x="2440" y="11706"/>
                  </a:lnTo>
                  <a:lnTo>
                    <a:pt x="2226" y="12146"/>
                  </a:lnTo>
                  <a:lnTo>
                    <a:pt x="2226" y="12234"/>
                  </a:lnTo>
                  <a:lnTo>
                    <a:pt x="2553" y="12586"/>
                  </a:lnTo>
                  <a:lnTo>
                    <a:pt x="2616" y="12838"/>
                  </a:lnTo>
                  <a:lnTo>
                    <a:pt x="2175" y="13215"/>
                  </a:lnTo>
                  <a:lnTo>
                    <a:pt x="2389" y="13315"/>
                  </a:lnTo>
                  <a:lnTo>
                    <a:pt x="2427" y="13567"/>
                  </a:lnTo>
                  <a:lnTo>
                    <a:pt x="3118" y="13177"/>
                  </a:lnTo>
                  <a:lnTo>
                    <a:pt x="3332" y="13177"/>
                  </a:lnTo>
                  <a:lnTo>
                    <a:pt x="3383" y="13378"/>
                  </a:lnTo>
                  <a:lnTo>
                    <a:pt x="3106" y="13567"/>
                  </a:lnTo>
                  <a:lnTo>
                    <a:pt x="3081" y="14057"/>
                  </a:lnTo>
                  <a:lnTo>
                    <a:pt x="2817" y="14082"/>
                  </a:lnTo>
                  <a:lnTo>
                    <a:pt x="2465" y="14196"/>
                  </a:lnTo>
                  <a:lnTo>
                    <a:pt x="2175" y="14409"/>
                  </a:lnTo>
                  <a:lnTo>
                    <a:pt x="2150" y="14447"/>
                  </a:lnTo>
                  <a:lnTo>
                    <a:pt x="2678" y="14460"/>
                  </a:lnTo>
                  <a:lnTo>
                    <a:pt x="2691" y="14686"/>
                  </a:lnTo>
                  <a:lnTo>
                    <a:pt x="2314" y="14774"/>
                  </a:lnTo>
                  <a:lnTo>
                    <a:pt x="2251" y="15277"/>
                  </a:lnTo>
                  <a:lnTo>
                    <a:pt x="2465" y="15352"/>
                  </a:lnTo>
                  <a:lnTo>
                    <a:pt x="2616" y="15491"/>
                  </a:lnTo>
                  <a:lnTo>
                    <a:pt x="2364" y="15679"/>
                  </a:lnTo>
                  <a:lnTo>
                    <a:pt x="2364" y="15679"/>
                  </a:lnTo>
                  <a:lnTo>
                    <a:pt x="2653" y="15616"/>
                  </a:lnTo>
                  <a:lnTo>
                    <a:pt x="2980" y="15642"/>
                  </a:lnTo>
                  <a:lnTo>
                    <a:pt x="3144" y="16044"/>
                  </a:lnTo>
                  <a:lnTo>
                    <a:pt x="3521" y="16056"/>
                  </a:lnTo>
                  <a:lnTo>
                    <a:pt x="3521" y="16220"/>
                  </a:lnTo>
                  <a:lnTo>
                    <a:pt x="3093" y="16245"/>
                  </a:lnTo>
                  <a:lnTo>
                    <a:pt x="3018" y="16471"/>
                  </a:lnTo>
                  <a:lnTo>
                    <a:pt x="3458" y="16723"/>
                  </a:lnTo>
                  <a:lnTo>
                    <a:pt x="3785" y="16446"/>
                  </a:lnTo>
                  <a:lnTo>
                    <a:pt x="4049" y="16459"/>
                  </a:lnTo>
                  <a:lnTo>
                    <a:pt x="3860" y="16937"/>
                  </a:lnTo>
                  <a:lnTo>
                    <a:pt x="4150" y="17075"/>
                  </a:lnTo>
                  <a:lnTo>
                    <a:pt x="4150" y="17301"/>
                  </a:lnTo>
                  <a:lnTo>
                    <a:pt x="3835" y="17502"/>
                  </a:lnTo>
                  <a:lnTo>
                    <a:pt x="3835" y="17905"/>
                  </a:lnTo>
                  <a:lnTo>
                    <a:pt x="4175" y="17930"/>
                  </a:lnTo>
                  <a:lnTo>
                    <a:pt x="4351" y="17691"/>
                  </a:lnTo>
                  <a:lnTo>
                    <a:pt x="4527" y="17741"/>
                  </a:lnTo>
                  <a:lnTo>
                    <a:pt x="4539" y="18408"/>
                  </a:lnTo>
                  <a:lnTo>
                    <a:pt x="4150" y="18345"/>
                  </a:lnTo>
                  <a:lnTo>
                    <a:pt x="4577" y="18621"/>
                  </a:lnTo>
                  <a:lnTo>
                    <a:pt x="4929" y="18445"/>
                  </a:lnTo>
                  <a:lnTo>
                    <a:pt x="4992" y="18747"/>
                  </a:lnTo>
                  <a:lnTo>
                    <a:pt x="4740" y="19376"/>
                  </a:lnTo>
                  <a:lnTo>
                    <a:pt x="5759" y="19891"/>
                  </a:lnTo>
                  <a:lnTo>
                    <a:pt x="12071" y="21576"/>
                  </a:lnTo>
                  <a:lnTo>
                    <a:pt x="11656" y="19250"/>
                  </a:lnTo>
                  <a:lnTo>
                    <a:pt x="10084" y="16622"/>
                  </a:lnTo>
                  <a:lnTo>
                    <a:pt x="9581" y="15227"/>
                  </a:lnTo>
                  <a:lnTo>
                    <a:pt x="8852" y="14497"/>
                  </a:lnTo>
                  <a:lnTo>
                    <a:pt x="8814" y="12938"/>
                  </a:lnTo>
                  <a:lnTo>
                    <a:pt x="11103" y="5218"/>
                  </a:lnTo>
                  <a:lnTo>
                    <a:pt x="10223" y="4954"/>
                  </a:lnTo>
                  <a:lnTo>
                    <a:pt x="8374" y="4250"/>
                  </a:lnTo>
                  <a:lnTo>
                    <a:pt x="6488" y="3433"/>
                  </a:lnTo>
                  <a:lnTo>
                    <a:pt x="4678" y="2553"/>
                  </a:lnTo>
                  <a:lnTo>
                    <a:pt x="805" y="49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1" name="Google Shape;91;p14"/>
            <p:cNvSpPr/>
            <p:nvPr/>
          </p:nvSpPr>
          <p:spPr>
            <a:xfrm>
              <a:off x="3378031" y="3120531"/>
              <a:ext cx="39994" cy="42391"/>
            </a:xfrm>
            <a:custGeom>
              <a:rect b="b" l="l" r="r" t="t"/>
              <a:pathLst>
                <a:path extrusionOk="0" h="1133" w="1069">
                  <a:moveTo>
                    <a:pt x="277" y="1"/>
                  </a:moveTo>
                  <a:lnTo>
                    <a:pt x="0" y="642"/>
                  </a:lnTo>
                  <a:lnTo>
                    <a:pt x="277" y="843"/>
                  </a:lnTo>
                  <a:lnTo>
                    <a:pt x="239" y="994"/>
                  </a:lnTo>
                  <a:lnTo>
                    <a:pt x="226" y="1132"/>
                  </a:lnTo>
                  <a:lnTo>
                    <a:pt x="629" y="1132"/>
                  </a:lnTo>
                  <a:lnTo>
                    <a:pt x="1069" y="566"/>
                  </a:lnTo>
                  <a:lnTo>
                    <a:pt x="717" y="730"/>
                  </a:lnTo>
                  <a:lnTo>
                    <a:pt x="490" y="705"/>
                  </a:lnTo>
                  <a:lnTo>
                    <a:pt x="440" y="466"/>
                  </a:lnTo>
                  <a:lnTo>
                    <a:pt x="704" y="390"/>
                  </a:lnTo>
                  <a:lnTo>
                    <a:pt x="2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2" name="Google Shape;92;p14"/>
            <p:cNvSpPr/>
            <p:nvPr/>
          </p:nvSpPr>
          <p:spPr>
            <a:xfrm>
              <a:off x="3382708" y="3171824"/>
              <a:ext cx="16985" cy="49425"/>
            </a:xfrm>
            <a:custGeom>
              <a:rect b="b" l="l" r="r" t="t"/>
              <a:pathLst>
                <a:path extrusionOk="0" h="1321" w="454">
                  <a:moveTo>
                    <a:pt x="1" y="0"/>
                  </a:moveTo>
                  <a:lnTo>
                    <a:pt x="114" y="226"/>
                  </a:lnTo>
                  <a:lnTo>
                    <a:pt x="101" y="553"/>
                  </a:lnTo>
                  <a:lnTo>
                    <a:pt x="164" y="993"/>
                  </a:lnTo>
                  <a:lnTo>
                    <a:pt x="365" y="1295"/>
                  </a:lnTo>
                  <a:lnTo>
                    <a:pt x="403" y="1320"/>
                  </a:lnTo>
                  <a:lnTo>
                    <a:pt x="328" y="993"/>
                  </a:lnTo>
                  <a:lnTo>
                    <a:pt x="303" y="503"/>
                  </a:lnTo>
                  <a:lnTo>
                    <a:pt x="416" y="50"/>
                  </a:lnTo>
                  <a:lnTo>
                    <a:pt x="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3" name="Google Shape;93;p14"/>
            <p:cNvSpPr/>
            <p:nvPr/>
          </p:nvSpPr>
          <p:spPr>
            <a:xfrm>
              <a:off x="3468346" y="3218366"/>
              <a:ext cx="9914" cy="28286"/>
            </a:xfrm>
            <a:custGeom>
              <a:rect b="b" l="l" r="r" t="t"/>
              <a:pathLst>
                <a:path extrusionOk="0" h="756" w="265">
                  <a:moveTo>
                    <a:pt x="201" y="1"/>
                  </a:moveTo>
                  <a:lnTo>
                    <a:pt x="0" y="315"/>
                  </a:lnTo>
                  <a:lnTo>
                    <a:pt x="264" y="755"/>
                  </a:lnTo>
                  <a:lnTo>
                    <a:pt x="2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4" name="Google Shape;94;p14"/>
            <p:cNvSpPr/>
            <p:nvPr/>
          </p:nvSpPr>
          <p:spPr>
            <a:xfrm>
              <a:off x="3485743" y="3274822"/>
              <a:ext cx="24505" cy="16500"/>
            </a:xfrm>
            <a:custGeom>
              <a:rect b="b" l="l" r="r" t="t"/>
              <a:pathLst>
                <a:path extrusionOk="0" h="441" w="655">
                  <a:moveTo>
                    <a:pt x="654" y="1"/>
                  </a:moveTo>
                  <a:lnTo>
                    <a:pt x="0" y="164"/>
                  </a:lnTo>
                  <a:lnTo>
                    <a:pt x="0" y="441"/>
                  </a:lnTo>
                  <a:lnTo>
                    <a:pt x="654" y="215"/>
                  </a:lnTo>
                  <a:lnTo>
                    <a:pt x="6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5" name="Google Shape;95;p14"/>
            <p:cNvSpPr/>
            <p:nvPr/>
          </p:nvSpPr>
          <p:spPr>
            <a:xfrm>
              <a:off x="3457047" y="3349161"/>
              <a:ext cx="101163" cy="167507"/>
            </a:xfrm>
            <a:custGeom>
              <a:rect b="b" l="l" r="r" t="t"/>
              <a:pathLst>
                <a:path extrusionOk="0" h="4477" w="2704">
                  <a:moveTo>
                    <a:pt x="0" y="0"/>
                  </a:moveTo>
                  <a:lnTo>
                    <a:pt x="0" y="164"/>
                  </a:lnTo>
                  <a:lnTo>
                    <a:pt x="453" y="415"/>
                  </a:lnTo>
                  <a:lnTo>
                    <a:pt x="453" y="579"/>
                  </a:lnTo>
                  <a:lnTo>
                    <a:pt x="0" y="616"/>
                  </a:lnTo>
                  <a:lnTo>
                    <a:pt x="76" y="805"/>
                  </a:lnTo>
                  <a:lnTo>
                    <a:pt x="604" y="1006"/>
                  </a:lnTo>
                  <a:lnTo>
                    <a:pt x="604" y="1233"/>
                  </a:lnTo>
                  <a:lnTo>
                    <a:pt x="428" y="1371"/>
                  </a:lnTo>
                  <a:lnTo>
                    <a:pt x="1069" y="1962"/>
                  </a:lnTo>
                  <a:lnTo>
                    <a:pt x="1069" y="2829"/>
                  </a:lnTo>
                  <a:lnTo>
                    <a:pt x="1358" y="3194"/>
                  </a:lnTo>
                  <a:lnTo>
                    <a:pt x="1811" y="3295"/>
                  </a:lnTo>
                  <a:lnTo>
                    <a:pt x="1861" y="3269"/>
                  </a:lnTo>
                  <a:lnTo>
                    <a:pt x="1899" y="3295"/>
                  </a:lnTo>
                  <a:lnTo>
                    <a:pt x="1849" y="3508"/>
                  </a:lnTo>
                  <a:lnTo>
                    <a:pt x="1798" y="3659"/>
                  </a:lnTo>
                  <a:lnTo>
                    <a:pt x="1660" y="3785"/>
                  </a:lnTo>
                  <a:lnTo>
                    <a:pt x="2490" y="4477"/>
                  </a:lnTo>
                  <a:lnTo>
                    <a:pt x="2704" y="4225"/>
                  </a:lnTo>
                  <a:lnTo>
                    <a:pt x="2540" y="3483"/>
                  </a:lnTo>
                  <a:lnTo>
                    <a:pt x="1912" y="2653"/>
                  </a:lnTo>
                  <a:lnTo>
                    <a:pt x="1622" y="2000"/>
                  </a:lnTo>
                  <a:lnTo>
                    <a:pt x="1346" y="1308"/>
                  </a:lnTo>
                  <a:lnTo>
                    <a:pt x="1006" y="818"/>
                  </a:lnTo>
                  <a:lnTo>
                    <a:pt x="642" y="352"/>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96" name="Google Shape;96;p14"/>
          <p:cNvGrpSpPr/>
          <p:nvPr/>
        </p:nvGrpSpPr>
        <p:grpSpPr>
          <a:xfrm>
            <a:off x="786496" y="1719761"/>
            <a:ext cx="252699" cy="436239"/>
            <a:chOff x="786496" y="1719761"/>
            <a:chExt cx="252699" cy="436239"/>
          </a:xfrm>
        </p:grpSpPr>
        <p:sp>
          <p:nvSpPr>
            <p:cNvPr id="97" name="Google Shape;97;p14"/>
            <p:cNvSpPr/>
            <p:nvPr/>
          </p:nvSpPr>
          <p:spPr>
            <a:xfrm>
              <a:off x="959702" y="1719761"/>
              <a:ext cx="79493" cy="132757"/>
            </a:xfrm>
            <a:custGeom>
              <a:rect b="b" l="l" r="r" t="t"/>
              <a:pathLst>
                <a:path extrusionOk="0" h="2101" w="1258">
                  <a:moveTo>
                    <a:pt x="264" y="1"/>
                  </a:moveTo>
                  <a:lnTo>
                    <a:pt x="0" y="868"/>
                  </a:lnTo>
                  <a:lnTo>
                    <a:pt x="264" y="2025"/>
                  </a:lnTo>
                  <a:lnTo>
                    <a:pt x="541" y="2101"/>
                  </a:lnTo>
                  <a:lnTo>
                    <a:pt x="1144" y="1208"/>
                  </a:lnTo>
                  <a:lnTo>
                    <a:pt x="1258" y="730"/>
                  </a:lnTo>
                  <a:lnTo>
                    <a:pt x="918" y="906"/>
                  </a:lnTo>
                  <a:lnTo>
                    <a:pt x="629" y="1334"/>
                  </a:lnTo>
                  <a:lnTo>
                    <a:pt x="466" y="1308"/>
                  </a:lnTo>
                  <a:lnTo>
                    <a:pt x="2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8" name="Google Shape;98;p14"/>
            <p:cNvSpPr/>
            <p:nvPr/>
          </p:nvSpPr>
          <p:spPr>
            <a:xfrm>
              <a:off x="786496" y="1852447"/>
              <a:ext cx="196268" cy="303553"/>
            </a:xfrm>
            <a:custGeom>
              <a:rect b="b" l="l" r="r" t="t"/>
              <a:pathLst>
                <a:path extrusionOk="0" h="4804" w="3106">
                  <a:moveTo>
                    <a:pt x="2741" y="1"/>
                  </a:moveTo>
                  <a:lnTo>
                    <a:pt x="1735" y="1006"/>
                  </a:lnTo>
                  <a:lnTo>
                    <a:pt x="780" y="742"/>
                  </a:lnTo>
                  <a:lnTo>
                    <a:pt x="629" y="1371"/>
                  </a:lnTo>
                  <a:lnTo>
                    <a:pt x="528" y="1924"/>
                  </a:lnTo>
                  <a:lnTo>
                    <a:pt x="1735" y="1333"/>
                  </a:lnTo>
                  <a:lnTo>
                    <a:pt x="1735" y="1585"/>
                  </a:lnTo>
                  <a:lnTo>
                    <a:pt x="239" y="2754"/>
                  </a:lnTo>
                  <a:lnTo>
                    <a:pt x="239" y="3534"/>
                  </a:lnTo>
                  <a:lnTo>
                    <a:pt x="0" y="3534"/>
                  </a:lnTo>
                  <a:lnTo>
                    <a:pt x="415" y="4804"/>
                  </a:lnTo>
                  <a:lnTo>
                    <a:pt x="1019" y="4590"/>
                  </a:lnTo>
                  <a:lnTo>
                    <a:pt x="1371" y="3936"/>
                  </a:lnTo>
                  <a:lnTo>
                    <a:pt x="1308" y="3119"/>
                  </a:lnTo>
                  <a:lnTo>
                    <a:pt x="1509" y="2478"/>
                  </a:lnTo>
                  <a:lnTo>
                    <a:pt x="1735" y="2478"/>
                  </a:lnTo>
                  <a:lnTo>
                    <a:pt x="2829" y="1346"/>
                  </a:lnTo>
                  <a:lnTo>
                    <a:pt x="3106" y="227"/>
                  </a:lnTo>
                  <a:lnTo>
                    <a:pt x="2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2"/>
          <p:cNvSpPr txBox="1"/>
          <p:nvPr>
            <p:ph type="title"/>
          </p:nvPr>
        </p:nvSpPr>
        <p:spPr>
          <a:xfrm>
            <a:off x="457200" y="191525"/>
            <a:ext cx="8229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350">
                <a:highlight>
                  <a:srgbClr val="FFFFFE"/>
                </a:highlight>
              </a:rPr>
              <a:t>Linearity Check</a:t>
            </a:r>
            <a:endParaRPr/>
          </a:p>
        </p:txBody>
      </p:sp>
      <p:sp>
        <p:nvSpPr>
          <p:cNvPr id="494" name="Google Shape;494;p32"/>
          <p:cNvSpPr txBox="1"/>
          <p:nvPr/>
        </p:nvSpPr>
        <p:spPr>
          <a:xfrm>
            <a:off x="797825" y="1188275"/>
            <a:ext cx="5406600" cy="1091100"/>
          </a:xfrm>
          <a:prstGeom prst="rect">
            <a:avLst/>
          </a:prstGeom>
          <a:noFill/>
          <a:ln>
            <a:noFill/>
          </a:ln>
        </p:spPr>
        <p:txBody>
          <a:bodyPr anchorCtr="0" anchor="t" bIns="91425" lIns="91425" spcFirstLastPara="1" rIns="91425" wrap="square" tIns="91425">
            <a:spAutoFit/>
          </a:bodyPr>
          <a:lstStyle/>
          <a:p>
            <a:pPr indent="0" lvl="0" marL="457200" rtl="0" algn="l">
              <a:lnSpc>
                <a:spcPct val="135714"/>
              </a:lnSpc>
              <a:spcBef>
                <a:spcPts val="0"/>
              </a:spcBef>
              <a:spcAft>
                <a:spcPts val="0"/>
              </a:spcAft>
              <a:buNone/>
            </a:pPr>
            <a:r>
              <a:t/>
            </a:r>
            <a:endParaRPr sz="235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2700">
              <a:latin typeface="Times New Roman"/>
              <a:ea typeface="Times New Roman"/>
              <a:cs typeface="Times New Roman"/>
              <a:sym typeface="Times New Roman"/>
            </a:endParaRPr>
          </a:p>
        </p:txBody>
      </p:sp>
      <p:pic>
        <p:nvPicPr>
          <p:cNvPr id="495" name="Google Shape;495;p32"/>
          <p:cNvPicPr preferRelativeResize="0"/>
          <p:nvPr/>
        </p:nvPicPr>
        <p:blipFill>
          <a:blip r:embed="rId3">
            <a:alphaModFix/>
          </a:blip>
          <a:stretch>
            <a:fillRect/>
          </a:stretch>
        </p:blipFill>
        <p:spPr>
          <a:xfrm>
            <a:off x="402475" y="1767475"/>
            <a:ext cx="4011450" cy="2902175"/>
          </a:xfrm>
          <a:prstGeom prst="rect">
            <a:avLst/>
          </a:prstGeom>
          <a:noFill/>
          <a:ln cap="flat" cmpd="sng" w="9525">
            <a:solidFill>
              <a:schemeClr val="dk1"/>
            </a:solidFill>
            <a:prstDash val="solid"/>
            <a:round/>
            <a:headEnd len="sm" w="sm" type="none"/>
            <a:tailEnd len="sm" w="sm" type="none"/>
          </a:ln>
        </p:spPr>
      </p:pic>
      <p:pic>
        <p:nvPicPr>
          <p:cNvPr id="496" name="Google Shape;496;p32"/>
          <p:cNvPicPr preferRelativeResize="0"/>
          <p:nvPr/>
        </p:nvPicPr>
        <p:blipFill>
          <a:blip r:embed="rId4">
            <a:alphaModFix/>
          </a:blip>
          <a:stretch>
            <a:fillRect/>
          </a:stretch>
        </p:blipFill>
        <p:spPr>
          <a:xfrm>
            <a:off x="4566325" y="1767025"/>
            <a:ext cx="4011450" cy="2903075"/>
          </a:xfrm>
          <a:prstGeom prst="rect">
            <a:avLst/>
          </a:prstGeom>
          <a:noFill/>
          <a:ln cap="flat" cmpd="sng" w="9525">
            <a:solidFill>
              <a:schemeClr val="dk1"/>
            </a:solidFill>
            <a:prstDash val="solid"/>
            <a:round/>
            <a:headEnd len="sm" w="sm" type="none"/>
            <a:tailEnd len="sm" w="sm" type="none"/>
          </a:ln>
        </p:spPr>
      </p:pic>
      <p:sp>
        <p:nvSpPr>
          <p:cNvPr id="497" name="Google Shape;497;p32"/>
          <p:cNvSpPr txBox="1"/>
          <p:nvPr/>
        </p:nvSpPr>
        <p:spPr>
          <a:xfrm>
            <a:off x="848125" y="914000"/>
            <a:ext cx="71277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AutoNum type="arabicPeriod"/>
            </a:pPr>
            <a:r>
              <a:rPr lang="en-GB" sz="1300">
                <a:solidFill>
                  <a:schemeClr val="dk1"/>
                </a:solidFill>
                <a:latin typeface="Times New Roman"/>
                <a:ea typeface="Times New Roman"/>
                <a:cs typeface="Times New Roman"/>
                <a:sym typeface="Times New Roman"/>
              </a:rPr>
              <a:t>Variables such as ‘</a:t>
            </a:r>
            <a:r>
              <a:rPr b="1" lang="en-GB" sz="1300">
                <a:solidFill>
                  <a:srgbClr val="434343"/>
                </a:solidFill>
                <a:latin typeface="Times New Roman"/>
                <a:ea typeface="Times New Roman"/>
                <a:cs typeface="Times New Roman"/>
                <a:sym typeface="Times New Roman"/>
              </a:rPr>
              <a:t>SPI Wet</a:t>
            </a:r>
            <a:r>
              <a:rPr lang="en-GB" sz="1300">
                <a:solidFill>
                  <a:schemeClr val="dk1"/>
                </a:solidFill>
                <a:latin typeface="Times New Roman"/>
                <a:ea typeface="Times New Roman"/>
                <a:cs typeface="Times New Roman"/>
                <a:sym typeface="Times New Roman"/>
              </a:rPr>
              <a:t>’ and ‘</a:t>
            </a:r>
            <a:r>
              <a:rPr b="1" lang="en-GB" sz="1300">
                <a:solidFill>
                  <a:srgbClr val="434343"/>
                </a:solidFill>
                <a:latin typeface="Times New Roman"/>
                <a:ea typeface="Times New Roman"/>
                <a:cs typeface="Times New Roman"/>
                <a:sym typeface="Times New Roman"/>
              </a:rPr>
              <a:t>Avg Temperature</a:t>
            </a:r>
            <a:r>
              <a:rPr lang="en-GB" sz="1300">
                <a:solidFill>
                  <a:schemeClr val="dk1"/>
                </a:solidFill>
                <a:latin typeface="Times New Roman"/>
                <a:ea typeface="Times New Roman"/>
                <a:cs typeface="Times New Roman"/>
                <a:sym typeface="Times New Roman"/>
              </a:rPr>
              <a:t>’ are distracting</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eriod"/>
            </a:pPr>
            <a:r>
              <a:rPr lang="en-GB" sz="1300">
                <a:solidFill>
                  <a:schemeClr val="dk1"/>
                </a:solidFill>
                <a:latin typeface="Times New Roman"/>
                <a:ea typeface="Times New Roman"/>
                <a:cs typeface="Times New Roman"/>
                <a:sym typeface="Times New Roman"/>
              </a:rPr>
              <a:t>However, in reality, ‘</a:t>
            </a:r>
            <a:r>
              <a:rPr lang="en-GB" sz="1300">
                <a:solidFill>
                  <a:srgbClr val="333333"/>
                </a:solidFill>
                <a:latin typeface="Times New Roman"/>
                <a:ea typeface="Times New Roman"/>
                <a:cs typeface="Times New Roman"/>
                <a:sym typeface="Times New Roman"/>
              </a:rPr>
              <a:t>Drought conditions are harder on the trees than wet conditions. The wet ground will supply plenty of moisture for the sap to run but the drought may mean lower sugar.’</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3"/>
          <p:cNvSpPr txBox="1"/>
          <p:nvPr>
            <p:ph type="title"/>
          </p:nvPr>
        </p:nvSpPr>
        <p:spPr>
          <a:xfrm>
            <a:off x="457200" y="191525"/>
            <a:ext cx="8229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350">
                <a:highlight>
                  <a:srgbClr val="FFFFFE"/>
                </a:highlight>
              </a:rPr>
              <a:t>Regression - Considering maple growing season</a:t>
            </a:r>
            <a:endParaRPr/>
          </a:p>
        </p:txBody>
      </p:sp>
      <p:sp>
        <p:nvSpPr>
          <p:cNvPr id="503" name="Google Shape;503;p33"/>
          <p:cNvSpPr txBox="1"/>
          <p:nvPr/>
        </p:nvSpPr>
        <p:spPr>
          <a:xfrm>
            <a:off x="170650" y="659800"/>
            <a:ext cx="73776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AutoNum type="arabicPeriod"/>
            </a:pPr>
            <a:r>
              <a:rPr lang="en-GB" sz="1300">
                <a:solidFill>
                  <a:schemeClr val="dk1"/>
                </a:solidFill>
                <a:latin typeface="Times New Roman"/>
                <a:ea typeface="Times New Roman"/>
                <a:cs typeface="Times New Roman"/>
                <a:sym typeface="Times New Roman"/>
              </a:rPr>
              <a:t>Growing season: Last year’s September to the second year’s February, but only precipitation!</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rgbClr val="CC0000"/>
              </a:buClr>
              <a:buSzPts val="1300"/>
              <a:buFont typeface="Times New Roman"/>
              <a:buAutoNum type="arabicPeriod"/>
            </a:pPr>
            <a:r>
              <a:rPr lang="en-GB" sz="1300">
                <a:solidFill>
                  <a:srgbClr val="CC0000"/>
                </a:solidFill>
                <a:latin typeface="Times New Roman"/>
                <a:ea typeface="Times New Roman"/>
                <a:cs typeface="Times New Roman"/>
                <a:sym typeface="Times New Roman"/>
              </a:rPr>
              <a:t>Most of the states, R square increased!</a:t>
            </a:r>
            <a:endParaRPr sz="1300">
              <a:solidFill>
                <a:srgbClr val="CC0000"/>
              </a:solidFill>
              <a:latin typeface="Times New Roman"/>
              <a:ea typeface="Times New Roman"/>
              <a:cs typeface="Times New Roman"/>
              <a:sym typeface="Times New Roman"/>
            </a:endParaRPr>
          </a:p>
          <a:p>
            <a:pPr indent="-311150" lvl="0" marL="457200" rtl="0" algn="l">
              <a:spcBef>
                <a:spcPts val="0"/>
              </a:spcBef>
              <a:spcAft>
                <a:spcPts val="0"/>
              </a:spcAft>
              <a:buClr>
                <a:srgbClr val="CC0000"/>
              </a:buClr>
              <a:buSzPts val="1300"/>
              <a:buFont typeface="Times New Roman"/>
              <a:buAutoNum type="arabicPeriod"/>
            </a:pPr>
            <a:r>
              <a:rPr lang="en-GB" sz="1300">
                <a:solidFill>
                  <a:srgbClr val="CC0000"/>
                </a:solidFill>
                <a:latin typeface="Times New Roman"/>
                <a:ea typeface="Times New Roman"/>
                <a:cs typeface="Times New Roman"/>
                <a:sym typeface="Times New Roman"/>
              </a:rPr>
              <a:t>Connecticut decreased dramatically!</a:t>
            </a:r>
            <a:endParaRPr sz="1300">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GB" sz="1300">
                <a:solidFill>
                  <a:schemeClr val="dk1"/>
                </a:solidFill>
                <a:latin typeface="Times New Roman"/>
                <a:ea typeface="Times New Roman"/>
                <a:cs typeface="Times New Roman"/>
                <a:sym typeface="Times New Roman"/>
              </a:rPr>
              <a:t>  </a:t>
            </a:r>
            <a:r>
              <a:rPr b="1" lang="en-GB" sz="1300">
                <a:solidFill>
                  <a:schemeClr val="dk1"/>
                </a:solidFill>
                <a:latin typeface="Times New Roman"/>
                <a:ea typeface="Times New Roman"/>
                <a:cs typeface="Times New Roman"/>
                <a:sym typeface="Times New Roman"/>
              </a:rPr>
              <a:t> Conclusion: Using precipitation during growing season and average temperature of the whole year!</a:t>
            </a: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300">
              <a:solidFill>
                <a:schemeClr val="dk1"/>
              </a:solidFill>
              <a:latin typeface="Times New Roman"/>
              <a:ea typeface="Times New Roman"/>
              <a:cs typeface="Times New Roman"/>
              <a:sym typeface="Times New Roman"/>
            </a:endParaRPr>
          </a:p>
        </p:txBody>
      </p:sp>
      <p:graphicFrame>
        <p:nvGraphicFramePr>
          <p:cNvPr id="504" name="Google Shape;504;p33"/>
          <p:cNvGraphicFramePr/>
          <p:nvPr/>
        </p:nvGraphicFramePr>
        <p:xfrm>
          <a:off x="2057225" y="1870325"/>
          <a:ext cx="3000000" cy="3000000"/>
        </p:xfrm>
        <a:graphic>
          <a:graphicData uri="http://schemas.openxmlformats.org/drawingml/2006/table">
            <a:tbl>
              <a:tblPr>
                <a:noFill/>
                <a:tableStyleId>{82F458CB-B917-4F16-9691-C21446EF9516}</a:tableStyleId>
              </a:tblPr>
              <a:tblGrid>
                <a:gridCol w="714375"/>
                <a:gridCol w="885825"/>
                <a:gridCol w="1943100"/>
                <a:gridCol w="838200"/>
              </a:tblGrid>
              <a:tr h="328300">
                <a:tc>
                  <a:txBody>
                    <a:bodyPr/>
                    <a:lstStyle/>
                    <a:p>
                      <a:pPr indent="0" lvl="0" marL="0" rtl="0" algn="ctr">
                        <a:lnSpc>
                          <a:spcPct val="115000"/>
                        </a:lnSpc>
                        <a:spcBef>
                          <a:spcPts val="0"/>
                        </a:spcBef>
                        <a:spcAft>
                          <a:spcPts val="0"/>
                        </a:spcAft>
                        <a:buNone/>
                      </a:pPr>
                      <a:r>
                        <a:rPr lang="en-GB" sz="1200"/>
                        <a:t>State</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R-square</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R-square(growing season)</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Difference</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GB">
                          <a:solidFill>
                            <a:schemeClr val="dk1"/>
                          </a:solidFill>
                          <a:latin typeface="Courier New"/>
                          <a:ea typeface="Courier New"/>
                          <a:cs typeface="Courier New"/>
                          <a:sym typeface="Courier New"/>
                        </a:rPr>
                        <a:t>ME</a:t>
                      </a:r>
                      <a:endParaRPr>
                        <a:solidFill>
                          <a:schemeClr val="dk1"/>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52.80%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52.60%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-0.20%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VT</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76.40%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82.70%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rgbClr val="4472C4"/>
                          </a:solidFill>
                        </a:rPr>
                        <a:t>6.30%</a:t>
                      </a:r>
                      <a:endParaRPr sz="1200">
                        <a:solidFill>
                          <a:srgbClr val="4472C4"/>
                        </a:solidFill>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MH</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80.10%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80.30%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0.20%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NY</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57.50%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58.00%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0.50%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38125">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PA</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37.60%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41.70%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rgbClr val="4472C4"/>
                          </a:solidFill>
                        </a:rPr>
                        <a:t>4.10%</a:t>
                      </a:r>
                      <a:endParaRPr sz="1200">
                        <a:solidFill>
                          <a:srgbClr val="4472C4"/>
                        </a:solidFill>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CT</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49.90%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42.90%</a:t>
                      </a:r>
                      <a:endParaRPr sz="1200"/>
                    </a:p>
                  </a:txBody>
                  <a:tcPr marT="9525" marB="6667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solidFill>
                            <a:srgbClr val="FF0000"/>
                          </a:solidFill>
                        </a:rPr>
                        <a:t>-7.00%</a:t>
                      </a:r>
                      <a:endParaRPr sz="1200">
                        <a:solidFill>
                          <a:srgbClr val="FF0000"/>
                        </a:solidFill>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38125">
                <a:tc>
                  <a:txBody>
                    <a:bodyPr/>
                    <a:lstStyle/>
                    <a:p>
                      <a:pPr indent="0" lvl="0" marL="0" rtl="0" algn="ctr">
                        <a:lnSpc>
                          <a:spcPct val="115000"/>
                        </a:lnSpc>
                        <a:spcBef>
                          <a:spcPts val="0"/>
                        </a:spcBef>
                        <a:spcAft>
                          <a:spcPts val="0"/>
                        </a:spcAft>
                        <a:buNone/>
                      </a:pPr>
                      <a:r>
                        <a:rPr lang="en-GB">
                          <a:solidFill>
                            <a:srgbClr val="1E1E1E"/>
                          </a:solidFill>
                          <a:latin typeface="Courier New"/>
                          <a:ea typeface="Courier New"/>
                          <a:cs typeface="Courier New"/>
                          <a:sym typeface="Courier New"/>
                        </a:rPr>
                        <a:t>MA</a:t>
                      </a:r>
                      <a:endParaRPr>
                        <a:solidFill>
                          <a:srgbClr val="1E1E1E"/>
                        </a:solidFill>
                        <a:latin typeface="Courier New"/>
                        <a:ea typeface="Courier New"/>
                        <a:cs typeface="Courier New"/>
                        <a:sym typeface="Courier New"/>
                      </a:endParaRPr>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56.60%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56.60%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200"/>
                        <a:t>0.00%</a:t>
                      </a:r>
                      <a:endParaRPr sz="1200"/>
                    </a:p>
                  </a:txBody>
                  <a:tcPr marT="9525" marB="91425" marR="9525" marL="9525" anchor="b">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4"/>
          <p:cNvSpPr txBox="1"/>
          <p:nvPr>
            <p:ph type="title"/>
          </p:nvPr>
        </p:nvSpPr>
        <p:spPr>
          <a:xfrm>
            <a:off x="457200" y="191525"/>
            <a:ext cx="8229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350">
                <a:highlight>
                  <a:srgbClr val="FFFFFE"/>
                </a:highlight>
              </a:rPr>
              <a:t>Feature Selection - Maine as an example</a:t>
            </a:r>
            <a:endParaRPr sz="2350">
              <a:highlight>
                <a:srgbClr val="FFFFFE"/>
              </a:highlight>
            </a:endParaRPr>
          </a:p>
          <a:p>
            <a:pPr indent="0" lvl="0" marL="0" rtl="0" algn="l">
              <a:lnSpc>
                <a:spcPct val="135714"/>
              </a:lnSpc>
              <a:spcBef>
                <a:spcPts val="0"/>
              </a:spcBef>
              <a:spcAft>
                <a:spcPts val="0"/>
              </a:spcAft>
              <a:buNone/>
            </a:pPr>
            <a:r>
              <a:t/>
            </a:r>
            <a:endParaRPr b="0" sz="2350">
              <a:highlight>
                <a:srgbClr val="FFFFFE"/>
              </a:highlight>
            </a:endParaRPr>
          </a:p>
        </p:txBody>
      </p:sp>
      <p:sp>
        <p:nvSpPr>
          <p:cNvPr id="510" name="Google Shape;510;p34"/>
          <p:cNvSpPr txBox="1"/>
          <p:nvPr/>
        </p:nvSpPr>
        <p:spPr>
          <a:xfrm>
            <a:off x="457200" y="684125"/>
            <a:ext cx="3408300" cy="1121400"/>
          </a:xfrm>
          <a:prstGeom prst="rect">
            <a:avLst/>
          </a:prstGeom>
          <a:noFill/>
          <a:ln>
            <a:noFill/>
          </a:ln>
        </p:spPr>
        <p:txBody>
          <a:bodyPr anchorCtr="0" anchor="t" bIns="91425" lIns="91425" spcFirstLastPara="1" rIns="91425" wrap="square" tIns="91425">
            <a:spAutoFit/>
          </a:bodyPr>
          <a:lstStyle/>
          <a:p>
            <a:pPr indent="-304800" lvl="0" marL="457200" rtl="0" algn="l">
              <a:lnSpc>
                <a:spcPct val="135714"/>
              </a:lnSpc>
              <a:spcBef>
                <a:spcPts val="0"/>
              </a:spcBef>
              <a:spcAft>
                <a:spcPts val="0"/>
              </a:spcAft>
              <a:buClr>
                <a:schemeClr val="dk1"/>
              </a:buClr>
              <a:buSzPts val="1200"/>
              <a:buFont typeface="Times New Roman"/>
              <a:buAutoNum type="arabicPeriod"/>
            </a:pPr>
            <a:r>
              <a:rPr lang="en-GB" sz="1200">
                <a:solidFill>
                  <a:schemeClr val="dk1"/>
                </a:solidFill>
                <a:latin typeface="Times New Roman"/>
                <a:ea typeface="Times New Roman"/>
                <a:cs typeface="Times New Roman"/>
                <a:sym typeface="Times New Roman"/>
              </a:rPr>
              <a:t>Eliminated D1, D2, D3, D4 because of these variables’ collinearity with the D0.</a:t>
            </a:r>
            <a:endParaRPr sz="1200">
              <a:solidFill>
                <a:schemeClr val="dk1"/>
              </a:solidFill>
              <a:latin typeface="Times New Roman"/>
              <a:ea typeface="Times New Roman"/>
              <a:cs typeface="Times New Roman"/>
              <a:sym typeface="Times New Roman"/>
            </a:endParaRPr>
          </a:p>
          <a:p>
            <a:pPr indent="-304800" lvl="0" marL="457200" rtl="0" algn="l">
              <a:lnSpc>
                <a:spcPct val="135714"/>
              </a:lnSpc>
              <a:spcBef>
                <a:spcPts val="0"/>
              </a:spcBef>
              <a:spcAft>
                <a:spcPts val="0"/>
              </a:spcAft>
              <a:buClr>
                <a:schemeClr val="dk1"/>
              </a:buClr>
              <a:buSzPts val="1200"/>
              <a:buFont typeface="Times New Roman"/>
              <a:buAutoNum type="arabicPeriod"/>
            </a:pPr>
            <a:r>
              <a:rPr lang="en-GB" sz="1200">
                <a:solidFill>
                  <a:schemeClr val="dk1"/>
                </a:solidFill>
                <a:latin typeface="Times New Roman"/>
                <a:ea typeface="Times New Roman"/>
                <a:cs typeface="Times New Roman"/>
                <a:sym typeface="Times New Roman"/>
              </a:rPr>
              <a:t>Kept DSCI for saving the overall drought effect on  regressions</a:t>
            </a:r>
            <a:endParaRPr sz="1200">
              <a:solidFill>
                <a:schemeClr val="dk1"/>
              </a:solidFill>
              <a:latin typeface="Times New Roman"/>
              <a:ea typeface="Times New Roman"/>
              <a:cs typeface="Times New Roman"/>
              <a:sym typeface="Times New Roman"/>
            </a:endParaRPr>
          </a:p>
        </p:txBody>
      </p:sp>
      <p:pic>
        <p:nvPicPr>
          <p:cNvPr id="511" name="Google Shape;511;p34"/>
          <p:cNvPicPr preferRelativeResize="0"/>
          <p:nvPr/>
        </p:nvPicPr>
        <p:blipFill>
          <a:blip r:embed="rId3">
            <a:alphaModFix/>
          </a:blip>
          <a:stretch>
            <a:fillRect/>
          </a:stretch>
        </p:blipFill>
        <p:spPr>
          <a:xfrm>
            <a:off x="684150" y="1751275"/>
            <a:ext cx="3181350" cy="3209845"/>
          </a:xfrm>
          <a:prstGeom prst="rect">
            <a:avLst/>
          </a:prstGeom>
          <a:noFill/>
          <a:ln cap="flat" cmpd="sng" w="9525">
            <a:solidFill>
              <a:schemeClr val="dk1"/>
            </a:solidFill>
            <a:prstDash val="solid"/>
            <a:round/>
            <a:headEnd len="sm" w="sm" type="none"/>
            <a:tailEnd len="sm" w="sm" type="none"/>
          </a:ln>
        </p:spPr>
      </p:pic>
      <p:sp>
        <p:nvSpPr>
          <p:cNvPr id="512" name="Google Shape;512;p34"/>
          <p:cNvSpPr/>
          <p:nvPr/>
        </p:nvSpPr>
        <p:spPr>
          <a:xfrm>
            <a:off x="1152975" y="2985425"/>
            <a:ext cx="2712600" cy="9957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4"/>
          <p:cNvGrpSpPr/>
          <p:nvPr/>
        </p:nvGrpSpPr>
        <p:grpSpPr>
          <a:xfrm>
            <a:off x="3984467" y="1087850"/>
            <a:ext cx="4802888" cy="3873179"/>
            <a:chOff x="1333400" y="291352"/>
            <a:chExt cx="6969798" cy="4740153"/>
          </a:xfrm>
        </p:grpSpPr>
        <p:grpSp>
          <p:nvGrpSpPr>
            <p:cNvPr id="514" name="Google Shape;514;p34"/>
            <p:cNvGrpSpPr/>
            <p:nvPr/>
          </p:nvGrpSpPr>
          <p:grpSpPr>
            <a:xfrm>
              <a:off x="1333407" y="291352"/>
              <a:ext cx="6969791" cy="4740153"/>
              <a:chOff x="4035850" y="1042525"/>
              <a:chExt cx="4729450" cy="3395525"/>
            </a:xfrm>
          </p:grpSpPr>
          <p:pic>
            <p:nvPicPr>
              <p:cNvPr id="515" name="Google Shape;515;p34"/>
              <p:cNvPicPr preferRelativeResize="0"/>
              <p:nvPr/>
            </p:nvPicPr>
            <p:blipFill>
              <a:blip r:embed="rId4">
                <a:alphaModFix/>
              </a:blip>
              <a:stretch>
                <a:fillRect/>
              </a:stretch>
            </p:blipFill>
            <p:spPr>
              <a:xfrm>
                <a:off x="4035850" y="1042525"/>
                <a:ext cx="4729450" cy="3395525"/>
              </a:xfrm>
              <a:prstGeom prst="rect">
                <a:avLst/>
              </a:prstGeom>
              <a:noFill/>
              <a:ln cap="flat" cmpd="sng" w="9525">
                <a:solidFill>
                  <a:srgbClr val="000000"/>
                </a:solidFill>
                <a:prstDash val="solid"/>
                <a:round/>
                <a:headEnd len="sm" w="sm" type="none"/>
                <a:tailEnd len="sm" w="sm" type="none"/>
              </a:ln>
            </p:spPr>
          </p:pic>
          <p:sp>
            <p:nvSpPr>
              <p:cNvPr id="516" name="Google Shape;516;p34"/>
              <p:cNvSpPr/>
              <p:nvPr/>
            </p:nvSpPr>
            <p:spPr>
              <a:xfrm>
                <a:off x="7102925" y="2985425"/>
                <a:ext cx="571800" cy="42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6050775" y="1381125"/>
                <a:ext cx="2016900" cy="11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4"/>
            <p:cNvPicPr preferRelativeResize="0"/>
            <p:nvPr/>
          </p:nvPicPr>
          <p:blipFill>
            <a:blip r:embed="rId5">
              <a:alphaModFix/>
            </a:blip>
            <a:stretch>
              <a:fillRect/>
            </a:stretch>
          </p:blipFill>
          <p:spPr>
            <a:xfrm>
              <a:off x="1333400" y="2645913"/>
              <a:ext cx="1831226" cy="15127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5"/>
          <p:cNvSpPr txBox="1"/>
          <p:nvPr>
            <p:ph type="title"/>
          </p:nvPr>
        </p:nvSpPr>
        <p:spPr>
          <a:xfrm>
            <a:off x="421600" y="148650"/>
            <a:ext cx="8229600" cy="5727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2350">
                <a:highlight>
                  <a:srgbClr val="FFFFFE"/>
                </a:highlight>
              </a:rPr>
              <a:t>Feature Selection - Maine as an example</a:t>
            </a:r>
            <a:endParaRPr sz="2350">
              <a:highlight>
                <a:srgbClr val="FFFFFE"/>
              </a:highlight>
            </a:endParaRPr>
          </a:p>
          <a:p>
            <a:pPr indent="0" lvl="0" marL="0" rtl="0" algn="l">
              <a:lnSpc>
                <a:spcPct val="135714"/>
              </a:lnSpc>
              <a:spcBef>
                <a:spcPts val="0"/>
              </a:spcBef>
              <a:spcAft>
                <a:spcPts val="0"/>
              </a:spcAft>
              <a:buNone/>
            </a:pPr>
            <a:r>
              <a:t/>
            </a:r>
            <a:endParaRPr b="0" sz="2350">
              <a:highlight>
                <a:srgbClr val="FFFFFE"/>
              </a:highlight>
            </a:endParaRPr>
          </a:p>
        </p:txBody>
      </p:sp>
      <p:sp>
        <p:nvSpPr>
          <p:cNvPr id="524" name="Google Shape;524;p35"/>
          <p:cNvSpPr txBox="1"/>
          <p:nvPr/>
        </p:nvSpPr>
        <p:spPr>
          <a:xfrm>
            <a:off x="195850" y="1045300"/>
            <a:ext cx="3696300" cy="2468400"/>
          </a:xfrm>
          <a:prstGeom prst="rect">
            <a:avLst/>
          </a:prstGeom>
          <a:noFill/>
          <a:ln>
            <a:noFill/>
          </a:ln>
        </p:spPr>
        <p:txBody>
          <a:bodyPr anchorCtr="0" anchor="t" bIns="91425" lIns="91425" spcFirstLastPara="1" rIns="91425" wrap="square" tIns="91425">
            <a:spAutoFit/>
          </a:bodyPr>
          <a:lstStyle/>
          <a:p>
            <a:pPr indent="-317500" lvl="0" marL="457200" rtl="0" algn="l">
              <a:lnSpc>
                <a:spcPct val="135714"/>
              </a:lnSpc>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P value of D0 increased a lot!</a:t>
            </a:r>
            <a:endParaRPr>
              <a:solidFill>
                <a:schemeClr val="dk1"/>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The SPI drought stayed significant. </a:t>
            </a:r>
            <a:endParaRPr>
              <a:solidFill>
                <a:schemeClr val="dk1"/>
              </a:solidFill>
              <a:latin typeface="Times New Roman"/>
              <a:ea typeface="Times New Roman"/>
              <a:cs typeface="Times New Roman"/>
              <a:sym typeface="Times New Roman"/>
            </a:endParaRPr>
          </a:p>
          <a:p>
            <a:pPr indent="-317500" lvl="0" marL="457200" rtl="0" algn="l">
              <a:lnSpc>
                <a:spcPct val="135714"/>
              </a:lnSpc>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Variable ‘none’ is negative. → But not significant!</a:t>
            </a:r>
            <a:endParaRPr>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b="1" lang="en-GB" sz="1500">
                <a:solidFill>
                  <a:schemeClr val="dk1"/>
                </a:solidFill>
                <a:latin typeface="Times New Roman"/>
                <a:ea typeface="Times New Roman"/>
                <a:cs typeface="Times New Roman"/>
                <a:sym typeface="Times New Roman"/>
              </a:rPr>
              <a:t>Limitation:</a:t>
            </a:r>
            <a:br>
              <a:rPr lang="en-GB">
                <a:solidFill>
                  <a:schemeClr val="dk1"/>
                </a:solidFill>
                <a:latin typeface="Times New Roman"/>
                <a:ea typeface="Times New Roman"/>
                <a:cs typeface="Times New Roman"/>
                <a:sym typeface="Times New Roman"/>
              </a:rPr>
            </a:br>
            <a:r>
              <a:rPr lang="en-GB">
                <a:solidFill>
                  <a:schemeClr val="dk1"/>
                </a:solidFill>
                <a:latin typeface="Times New Roman"/>
                <a:ea typeface="Times New Roman"/>
                <a:cs typeface="Times New Roman"/>
                <a:sym typeface="Times New Roman"/>
              </a:rPr>
              <a:t>Most of the variables still not significant!</a:t>
            </a:r>
            <a:endParaRPr>
              <a:solidFill>
                <a:schemeClr val="dk1"/>
              </a:solidFill>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GB">
                <a:solidFill>
                  <a:schemeClr val="dk1"/>
                </a:solidFill>
                <a:latin typeface="Times New Roman"/>
                <a:ea typeface="Times New Roman"/>
                <a:cs typeface="Times New Roman"/>
                <a:sym typeface="Times New Roman"/>
              </a:rPr>
              <a:t>Check lag effect!!!</a:t>
            </a:r>
            <a:endParaRPr>
              <a:solidFill>
                <a:schemeClr val="dk1"/>
              </a:solidFill>
              <a:latin typeface="Times New Roman"/>
              <a:ea typeface="Times New Roman"/>
              <a:cs typeface="Times New Roman"/>
              <a:sym typeface="Times New Roman"/>
            </a:endParaRPr>
          </a:p>
        </p:txBody>
      </p:sp>
      <p:grpSp>
        <p:nvGrpSpPr>
          <p:cNvPr id="525" name="Google Shape;525;p35"/>
          <p:cNvGrpSpPr/>
          <p:nvPr/>
        </p:nvGrpSpPr>
        <p:grpSpPr>
          <a:xfrm>
            <a:off x="3685210" y="1045264"/>
            <a:ext cx="5207610" cy="3548864"/>
            <a:chOff x="1982438" y="920788"/>
            <a:chExt cx="5179125" cy="3413025"/>
          </a:xfrm>
        </p:grpSpPr>
        <p:grpSp>
          <p:nvGrpSpPr>
            <p:cNvPr id="526" name="Google Shape;526;p35"/>
            <p:cNvGrpSpPr/>
            <p:nvPr/>
          </p:nvGrpSpPr>
          <p:grpSpPr>
            <a:xfrm>
              <a:off x="1982438" y="920788"/>
              <a:ext cx="5179125" cy="3413025"/>
              <a:chOff x="3892150" y="865250"/>
              <a:chExt cx="5179125" cy="3413025"/>
            </a:xfrm>
          </p:grpSpPr>
          <p:pic>
            <p:nvPicPr>
              <p:cNvPr id="527" name="Google Shape;527;p35"/>
              <p:cNvPicPr preferRelativeResize="0"/>
              <p:nvPr/>
            </p:nvPicPr>
            <p:blipFill>
              <a:blip r:embed="rId3">
                <a:alphaModFix/>
              </a:blip>
              <a:stretch>
                <a:fillRect/>
              </a:stretch>
            </p:blipFill>
            <p:spPr>
              <a:xfrm>
                <a:off x="3892150" y="865250"/>
                <a:ext cx="5179125" cy="3413025"/>
              </a:xfrm>
              <a:prstGeom prst="rect">
                <a:avLst/>
              </a:prstGeom>
              <a:noFill/>
              <a:ln cap="flat" cmpd="sng" w="9525">
                <a:solidFill>
                  <a:srgbClr val="000000"/>
                </a:solidFill>
                <a:prstDash val="solid"/>
                <a:round/>
                <a:headEnd len="sm" w="sm" type="none"/>
                <a:tailEnd len="sm" w="sm" type="none"/>
              </a:ln>
            </p:spPr>
          </p:pic>
          <p:sp>
            <p:nvSpPr>
              <p:cNvPr id="528" name="Google Shape;528;p35"/>
              <p:cNvSpPr/>
              <p:nvPr/>
            </p:nvSpPr>
            <p:spPr>
              <a:xfrm>
                <a:off x="5260650" y="2918800"/>
                <a:ext cx="818700" cy="36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7110100" y="2918800"/>
                <a:ext cx="818700" cy="432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6079350" y="1247775"/>
                <a:ext cx="2226300" cy="11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1" name="Google Shape;531;p35"/>
            <p:cNvPicPr preferRelativeResize="0"/>
            <p:nvPr/>
          </p:nvPicPr>
          <p:blipFill>
            <a:blip r:embed="rId4">
              <a:alphaModFix/>
            </a:blip>
            <a:stretch>
              <a:fillRect/>
            </a:stretch>
          </p:blipFill>
          <p:spPr>
            <a:xfrm>
              <a:off x="2004876" y="2823187"/>
              <a:ext cx="1444600" cy="1198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6"/>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Lag-Effect Regression</a:t>
            </a:r>
            <a:endParaRPr/>
          </a:p>
        </p:txBody>
      </p:sp>
      <p:sp>
        <p:nvSpPr>
          <p:cNvPr id="537" name="Google Shape;537;p36"/>
          <p:cNvSpPr txBox="1"/>
          <p:nvPr/>
        </p:nvSpPr>
        <p:spPr>
          <a:xfrm>
            <a:off x="1440900" y="951500"/>
            <a:ext cx="62622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GB" sz="1300">
                <a:solidFill>
                  <a:schemeClr val="dk1"/>
                </a:solidFill>
                <a:latin typeface="Times New Roman"/>
                <a:ea typeface="Times New Roman"/>
                <a:cs typeface="Times New Roman"/>
                <a:sym typeface="Times New Roman"/>
              </a:rPr>
              <a:t>None - No lag effect</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GB" sz="1300">
                <a:solidFill>
                  <a:schemeClr val="dk1"/>
                </a:solidFill>
                <a:latin typeface="Times New Roman"/>
                <a:ea typeface="Times New Roman"/>
                <a:cs typeface="Times New Roman"/>
                <a:sym typeface="Times New Roman"/>
              </a:rPr>
              <a:t>Incorporating previous year’s precipitation explains more variance in maple syrup production.</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GB" sz="1300">
                <a:solidFill>
                  <a:schemeClr val="dk1"/>
                </a:solidFill>
                <a:latin typeface="Times New Roman"/>
                <a:ea typeface="Times New Roman"/>
                <a:cs typeface="Times New Roman"/>
                <a:sym typeface="Times New Roman"/>
              </a:rPr>
              <a:t>However, this is not the case for average temperature.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pic>
        <p:nvPicPr>
          <p:cNvPr id="538" name="Google Shape;538;p36"/>
          <p:cNvPicPr preferRelativeResize="0"/>
          <p:nvPr/>
        </p:nvPicPr>
        <p:blipFill>
          <a:blip r:embed="rId3">
            <a:alphaModFix/>
          </a:blip>
          <a:stretch>
            <a:fillRect/>
          </a:stretch>
        </p:blipFill>
        <p:spPr>
          <a:xfrm>
            <a:off x="1867963" y="2006950"/>
            <a:ext cx="5408075" cy="2889025"/>
          </a:xfrm>
          <a:prstGeom prst="rect">
            <a:avLst/>
          </a:prstGeom>
          <a:noFill/>
          <a:ln>
            <a:noFill/>
          </a:ln>
        </p:spPr>
      </p:pic>
      <p:pic>
        <p:nvPicPr>
          <p:cNvPr id="539" name="Google Shape;539;p36"/>
          <p:cNvPicPr preferRelativeResize="0"/>
          <p:nvPr/>
        </p:nvPicPr>
        <p:blipFill>
          <a:blip r:embed="rId3">
            <a:alphaModFix/>
          </a:blip>
          <a:stretch>
            <a:fillRect/>
          </a:stretch>
        </p:blipFill>
        <p:spPr>
          <a:xfrm>
            <a:off x="22085250" y="5379506"/>
            <a:ext cx="3561375" cy="190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7"/>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Multi</a:t>
            </a:r>
            <a:r>
              <a:rPr lang="en-GB"/>
              <a:t>variate Regression (All States)</a:t>
            </a:r>
            <a:endParaRPr/>
          </a:p>
          <a:p>
            <a:pPr indent="0" lvl="0" marL="0" rtl="0" algn="l">
              <a:spcBef>
                <a:spcPts val="0"/>
              </a:spcBef>
              <a:spcAft>
                <a:spcPts val="0"/>
              </a:spcAft>
              <a:buNone/>
            </a:pPr>
            <a:r>
              <a:t/>
            </a:r>
            <a:endParaRPr/>
          </a:p>
        </p:txBody>
      </p:sp>
      <p:pic>
        <p:nvPicPr>
          <p:cNvPr id="545" name="Google Shape;545;p37"/>
          <p:cNvPicPr preferRelativeResize="0"/>
          <p:nvPr/>
        </p:nvPicPr>
        <p:blipFill>
          <a:blip r:embed="rId3">
            <a:alphaModFix/>
          </a:blip>
          <a:stretch>
            <a:fillRect/>
          </a:stretch>
        </p:blipFill>
        <p:spPr>
          <a:xfrm>
            <a:off x="1963125" y="1111754"/>
            <a:ext cx="5099350" cy="3336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8"/>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Conclusions and Challenges</a:t>
            </a:r>
            <a:endParaRPr/>
          </a:p>
        </p:txBody>
      </p:sp>
      <p:sp>
        <p:nvSpPr>
          <p:cNvPr id="551" name="Google Shape;551;p38"/>
          <p:cNvSpPr txBox="1"/>
          <p:nvPr/>
        </p:nvSpPr>
        <p:spPr>
          <a:xfrm>
            <a:off x="414900" y="1007625"/>
            <a:ext cx="8541900" cy="4035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Conclusion</a:t>
            </a:r>
            <a:endParaRPr>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Average temperature (1-year), Precipitation (Growing Season), SPI Wet, SPI Drought, and Extreme maximum temperature were significant indicators that explained the variation in gallon production in all states. </a:t>
            </a:r>
            <a:endParaRPr>
              <a:solidFill>
                <a:schemeClr val="dk1"/>
              </a:solidFill>
              <a:latin typeface="Times New Roman"/>
              <a:ea typeface="Times New Roman"/>
              <a:cs typeface="Times New Roman"/>
              <a:sym typeface="Times New Roman"/>
            </a:endParaRPr>
          </a:p>
          <a:p>
            <a:pPr indent="0" lvl="0" marL="91440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Limitations and Challenges</a:t>
            </a:r>
            <a:endParaRPr>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Limited data volume </a:t>
            </a:r>
            <a:r>
              <a:rPr lang="en-GB">
                <a:solidFill>
                  <a:schemeClr val="dk1"/>
                </a:solidFill>
                <a:latin typeface="Times New Roman"/>
                <a:ea typeface="Times New Roman"/>
                <a:cs typeface="Times New Roman"/>
                <a:sym typeface="Times New Roman"/>
              </a:rPr>
              <a:t>to draw causal inference about how drought affects maple production or make accurate predictions on production with appropriate ML models.</a:t>
            </a:r>
            <a:endParaRPr>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Data granularity issues</a:t>
            </a:r>
            <a:endParaRPr>
              <a:solidFill>
                <a:schemeClr val="dk1"/>
              </a:solidFill>
              <a:latin typeface="Times New Roman"/>
              <a:ea typeface="Times New Roman"/>
              <a:cs typeface="Times New Roman"/>
              <a:sym typeface="Times New Roman"/>
            </a:endParaRPr>
          </a:p>
          <a:p>
            <a:pPr indent="-317500" lvl="2" marL="13716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Data sources had variables that were on different scale, different level, different years than desired.</a:t>
            </a:r>
            <a:endParaRPr>
              <a:solidFill>
                <a:schemeClr val="dk1"/>
              </a:solidFill>
              <a:latin typeface="Times New Roman"/>
              <a:ea typeface="Times New Roman"/>
              <a:cs typeface="Times New Roman"/>
              <a:sym typeface="Times New Roman"/>
            </a:endParaRPr>
          </a:p>
          <a:p>
            <a:pPr indent="-317500" lvl="1" marL="914400" rtl="0" algn="l">
              <a:lnSpc>
                <a:spcPct val="115000"/>
              </a:lnSpc>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Lack of response from maple syrup connoisseurs, maple syrup companies, or government agencies, farms.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9"/>
          <p:cNvSpPr/>
          <p:nvPr/>
        </p:nvSpPr>
        <p:spPr>
          <a:xfrm>
            <a:off x="457200" y="1088900"/>
            <a:ext cx="7897200" cy="3777000"/>
          </a:xfrm>
          <a:prstGeom prst="roundRect">
            <a:avLst>
              <a:gd fmla="val 16667" name="adj"/>
            </a:avLst>
          </a:prstGeom>
          <a:noFill/>
          <a:ln cap="flat" cmpd="sng" w="19050">
            <a:solidFill>
              <a:srgbClr val="87B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Potential Improvements</a:t>
            </a:r>
            <a:endParaRPr/>
          </a:p>
        </p:txBody>
      </p:sp>
      <p:sp>
        <p:nvSpPr>
          <p:cNvPr id="558" name="Google Shape;558;p39"/>
          <p:cNvSpPr txBox="1"/>
          <p:nvPr/>
        </p:nvSpPr>
        <p:spPr>
          <a:xfrm>
            <a:off x="775275" y="1780250"/>
            <a:ext cx="7129200" cy="2394300"/>
          </a:xfrm>
          <a:prstGeom prst="rect">
            <a:avLst/>
          </a:prstGeom>
          <a:noFill/>
          <a:ln>
            <a:noFill/>
          </a:ln>
        </p:spPr>
        <p:txBody>
          <a:bodyPr anchorCtr="0" anchor="b"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Add more features (Soil, Geological variables etc.) to learn other factors that </a:t>
            </a:r>
            <a:r>
              <a:rPr lang="en-GB" sz="1600">
                <a:solidFill>
                  <a:schemeClr val="dk1"/>
                </a:solidFill>
                <a:latin typeface="Times New Roman"/>
                <a:ea typeface="Times New Roman"/>
                <a:cs typeface="Times New Roman"/>
                <a:sym typeface="Times New Roman"/>
              </a:rPr>
              <a:t>influence syrup production</a:t>
            </a:r>
            <a:r>
              <a:rPr lang="en-GB"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Find granular data (monthly, weekly, daily) to perform more accurate analysis.</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Design dashboard (Tableau, PowerBI) for data visualization. </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Create database to store and update data since our data is continuous. </a:t>
            </a:r>
            <a:endParaRPr sz="1600">
              <a:solidFill>
                <a:schemeClr val="dk1"/>
              </a:solidFill>
              <a:latin typeface="Times New Roman"/>
              <a:ea typeface="Times New Roman"/>
              <a:cs typeface="Times New Roman"/>
              <a:sym typeface="Times New Roman"/>
            </a:endParaRPr>
          </a:p>
          <a:p>
            <a:pPr indent="-330200" lvl="0" marL="457200" rtl="0" algn="l">
              <a:lnSpc>
                <a:spcPct val="200000"/>
              </a:lnSpc>
              <a:spcBef>
                <a:spcPts val="0"/>
              </a:spcBef>
              <a:spcAft>
                <a:spcPts val="0"/>
              </a:spcAft>
              <a:buClr>
                <a:schemeClr val="dk1"/>
              </a:buClr>
              <a:buSzPts val="1600"/>
              <a:buFont typeface="Times New Roman"/>
              <a:buChar char="●"/>
            </a:pPr>
            <a:r>
              <a:rPr lang="en-GB" sz="1600">
                <a:solidFill>
                  <a:schemeClr val="dk1"/>
                </a:solidFill>
                <a:latin typeface="Times New Roman"/>
                <a:ea typeface="Times New Roman"/>
                <a:cs typeface="Times New Roman"/>
                <a:sym typeface="Times New Roman"/>
              </a:rPr>
              <a:t>Expand drought impact analysis on other crops - eg. apples, corn, soybeans.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0"/>
          <p:cNvSpPr txBox="1"/>
          <p:nvPr>
            <p:ph type="title"/>
          </p:nvPr>
        </p:nvSpPr>
        <p:spPr>
          <a:xfrm>
            <a:off x="457200" y="2285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300">
                <a:solidFill>
                  <a:srgbClr val="434343"/>
                </a:solidFill>
              </a:rPr>
              <a:t>THANK YOU</a:t>
            </a:r>
            <a:endParaRPr sz="33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Introduction and Problem Statement</a:t>
            </a:r>
            <a:endParaRPr/>
          </a:p>
        </p:txBody>
      </p:sp>
      <p:sp>
        <p:nvSpPr>
          <p:cNvPr id="104" name="Google Shape;104;p15"/>
          <p:cNvSpPr txBox="1"/>
          <p:nvPr/>
        </p:nvSpPr>
        <p:spPr>
          <a:xfrm>
            <a:off x="7094104" y="3238187"/>
            <a:ext cx="1592700" cy="4479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272727"/>
              </a:buClr>
              <a:buSzPts val="1200"/>
              <a:buFont typeface="Times New Roman"/>
              <a:buChar char="●"/>
            </a:pPr>
            <a:r>
              <a:rPr lang="en-GB" sz="1200">
                <a:solidFill>
                  <a:srgbClr val="272727"/>
                </a:solidFill>
                <a:latin typeface="Times New Roman"/>
                <a:ea typeface="Times New Roman"/>
                <a:cs typeface="Times New Roman"/>
                <a:sym typeface="Times New Roman"/>
              </a:rPr>
              <a:t>Golf course</a:t>
            </a:r>
            <a:endParaRPr sz="1200">
              <a:solidFill>
                <a:srgbClr val="272727"/>
              </a:solidFill>
              <a:latin typeface="Times New Roman"/>
              <a:ea typeface="Times New Roman"/>
              <a:cs typeface="Times New Roman"/>
              <a:sym typeface="Times New Roman"/>
            </a:endParaRPr>
          </a:p>
          <a:p>
            <a:pPr indent="-304800" lvl="0" marL="457200" rtl="0" algn="l">
              <a:spcBef>
                <a:spcPts val="0"/>
              </a:spcBef>
              <a:spcAft>
                <a:spcPts val="0"/>
              </a:spcAft>
              <a:buClr>
                <a:srgbClr val="272727"/>
              </a:buClr>
              <a:buSzPts val="1200"/>
              <a:buFont typeface="Times New Roman"/>
              <a:buChar char="●"/>
            </a:pPr>
            <a:r>
              <a:rPr lang="en-GB" sz="1200">
                <a:solidFill>
                  <a:srgbClr val="272727"/>
                </a:solidFill>
                <a:latin typeface="Times New Roman"/>
                <a:ea typeface="Times New Roman"/>
                <a:cs typeface="Times New Roman"/>
                <a:sym typeface="Times New Roman"/>
              </a:rPr>
              <a:t>New England livestock</a:t>
            </a:r>
            <a:endParaRPr sz="1200">
              <a:solidFill>
                <a:srgbClr val="272727"/>
              </a:solidFill>
              <a:latin typeface="Times New Roman"/>
              <a:ea typeface="Times New Roman"/>
              <a:cs typeface="Times New Roman"/>
              <a:sym typeface="Times New Roman"/>
            </a:endParaRPr>
          </a:p>
          <a:p>
            <a:pPr indent="-304800" lvl="0" marL="457200" rtl="0" algn="l">
              <a:spcBef>
                <a:spcPts val="0"/>
              </a:spcBef>
              <a:spcAft>
                <a:spcPts val="0"/>
              </a:spcAft>
              <a:buClr>
                <a:srgbClr val="272727"/>
              </a:buClr>
              <a:buSzPts val="1200"/>
              <a:buFont typeface="Times New Roman"/>
              <a:buChar char="●"/>
            </a:pPr>
            <a:r>
              <a:rPr lang="en-GB" sz="1200">
                <a:solidFill>
                  <a:srgbClr val="272727"/>
                </a:solidFill>
                <a:latin typeface="Times New Roman"/>
                <a:ea typeface="Times New Roman"/>
                <a:cs typeface="Times New Roman"/>
                <a:sym typeface="Times New Roman"/>
              </a:rPr>
              <a:t>Maple trees</a:t>
            </a:r>
            <a:endParaRPr sz="1200">
              <a:solidFill>
                <a:srgbClr val="272727"/>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t/>
            </a:r>
            <a:endParaRPr sz="1200">
              <a:solidFill>
                <a:srgbClr val="272727"/>
              </a:solidFill>
              <a:latin typeface="Times New Roman"/>
              <a:ea typeface="Times New Roman"/>
              <a:cs typeface="Times New Roman"/>
              <a:sym typeface="Times New Roman"/>
            </a:endParaRPr>
          </a:p>
        </p:txBody>
      </p:sp>
      <p:sp>
        <p:nvSpPr>
          <p:cNvPr id="105" name="Google Shape;105;p15"/>
          <p:cNvSpPr txBox="1"/>
          <p:nvPr/>
        </p:nvSpPr>
        <p:spPr>
          <a:xfrm>
            <a:off x="6789304" y="2643547"/>
            <a:ext cx="15927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GB" sz="1800">
                <a:solidFill>
                  <a:schemeClr val="accent2"/>
                </a:solidFill>
                <a:latin typeface="Times New Roman"/>
                <a:ea typeface="Times New Roman"/>
                <a:cs typeface="Times New Roman"/>
                <a:sym typeface="Times New Roman"/>
              </a:rPr>
              <a:t>Initial Ideas</a:t>
            </a:r>
            <a:endParaRPr b="1" sz="1800">
              <a:solidFill>
                <a:schemeClr val="accent2"/>
              </a:solidFill>
              <a:latin typeface="Times New Roman"/>
              <a:ea typeface="Times New Roman"/>
              <a:cs typeface="Times New Roman"/>
              <a:sym typeface="Times New Roman"/>
            </a:endParaRPr>
          </a:p>
        </p:txBody>
      </p:sp>
      <p:sp>
        <p:nvSpPr>
          <p:cNvPr id="106" name="Google Shape;106;p15"/>
          <p:cNvSpPr/>
          <p:nvPr/>
        </p:nvSpPr>
        <p:spPr>
          <a:xfrm>
            <a:off x="8313218" y="2637699"/>
            <a:ext cx="251100" cy="251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7" name="Google Shape;107;p15"/>
          <p:cNvSpPr txBox="1"/>
          <p:nvPr/>
        </p:nvSpPr>
        <p:spPr>
          <a:xfrm>
            <a:off x="457204" y="2018987"/>
            <a:ext cx="1592700" cy="44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Understand drought factors affecting maple syrup production</a:t>
            </a:r>
            <a:endParaRPr sz="1200">
              <a:latin typeface="Times New Roman"/>
              <a:ea typeface="Times New Roman"/>
              <a:cs typeface="Times New Roman"/>
              <a:sym typeface="Times New Roman"/>
            </a:endParaRPr>
          </a:p>
        </p:txBody>
      </p:sp>
      <p:sp>
        <p:nvSpPr>
          <p:cNvPr id="108" name="Google Shape;108;p15"/>
          <p:cNvSpPr txBox="1"/>
          <p:nvPr/>
        </p:nvSpPr>
        <p:spPr>
          <a:xfrm>
            <a:off x="457204" y="1424347"/>
            <a:ext cx="15927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GB" sz="1800">
                <a:solidFill>
                  <a:schemeClr val="accent1"/>
                </a:solidFill>
                <a:latin typeface="Times New Roman"/>
                <a:ea typeface="Times New Roman"/>
                <a:cs typeface="Times New Roman"/>
                <a:sym typeface="Times New Roman"/>
              </a:rPr>
              <a:t>Main Objective</a:t>
            </a:r>
            <a:r>
              <a:rPr b="1" lang="en-GB" sz="1800">
                <a:solidFill>
                  <a:schemeClr val="accent1"/>
                </a:solidFill>
                <a:latin typeface="Times New Roman"/>
                <a:ea typeface="Times New Roman"/>
                <a:cs typeface="Times New Roman"/>
                <a:sym typeface="Times New Roman"/>
              </a:rPr>
              <a:t> </a:t>
            </a:r>
            <a:endParaRPr b="1" sz="1800">
              <a:solidFill>
                <a:schemeClr val="accent1"/>
              </a:solidFill>
              <a:latin typeface="Times New Roman"/>
              <a:ea typeface="Times New Roman"/>
              <a:cs typeface="Times New Roman"/>
              <a:sym typeface="Times New Roman"/>
            </a:endParaRPr>
          </a:p>
        </p:txBody>
      </p:sp>
      <p:sp>
        <p:nvSpPr>
          <p:cNvPr id="109" name="Google Shape;109;p15"/>
          <p:cNvSpPr/>
          <p:nvPr/>
        </p:nvSpPr>
        <p:spPr>
          <a:xfrm>
            <a:off x="2049893" y="1418499"/>
            <a:ext cx="251100" cy="25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0" name="Google Shape;110;p15"/>
          <p:cNvSpPr txBox="1"/>
          <p:nvPr/>
        </p:nvSpPr>
        <p:spPr>
          <a:xfrm>
            <a:off x="457204" y="3294862"/>
            <a:ext cx="1592700" cy="44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GB" sz="1200">
                <a:latin typeface="Times New Roman"/>
                <a:ea typeface="Times New Roman"/>
                <a:cs typeface="Times New Roman"/>
                <a:sym typeface="Times New Roman"/>
              </a:rPr>
              <a:t>NOAA, weather websites, college research websites</a:t>
            </a:r>
            <a:endParaRPr sz="1200">
              <a:latin typeface="Times New Roman"/>
              <a:ea typeface="Times New Roman"/>
              <a:cs typeface="Times New Roman"/>
              <a:sym typeface="Times New Roman"/>
            </a:endParaRPr>
          </a:p>
        </p:txBody>
      </p:sp>
      <p:sp>
        <p:nvSpPr>
          <p:cNvPr id="111" name="Google Shape;111;p15"/>
          <p:cNvSpPr txBox="1"/>
          <p:nvPr/>
        </p:nvSpPr>
        <p:spPr>
          <a:xfrm>
            <a:off x="457204" y="2776422"/>
            <a:ext cx="15927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GB" sz="1800">
                <a:solidFill>
                  <a:schemeClr val="accent3"/>
                </a:solidFill>
                <a:latin typeface="Times New Roman"/>
                <a:ea typeface="Times New Roman"/>
                <a:cs typeface="Times New Roman"/>
                <a:sym typeface="Times New Roman"/>
              </a:rPr>
              <a:t>Information Sources</a:t>
            </a:r>
            <a:endParaRPr b="1" sz="1800">
              <a:solidFill>
                <a:schemeClr val="accent3"/>
              </a:solidFill>
              <a:latin typeface="Times New Roman"/>
              <a:ea typeface="Times New Roman"/>
              <a:cs typeface="Times New Roman"/>
              <a:sym typeface="Times New Roman"/>
            </a:endParaRPr>
          </a:p>
        </p:txBody>
      </p:sp>
      <p:sp>
        <p:nvSpPr>
          <p:cNvPr id="112" name="Google Shape;112;p15"/>
          <p:cNvSpPr/>
          <p:nvPr/>
        </p:nvSpPr>
        <p:spPr>
          <a:xfrm>
            <a:off x="2049893" y="2618174"/>
            <a:ext cx="251100" cy="251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3" name="Google Shape;113;p15"/>
          <p:cNvSpPr txBox="1"/>
          <p:nvPr/>
        </p:nvSpPr>
        <p:spPr>
          <a:xfrm>
            <a:off x="6720529" y="1848151"/>
            <a:ext cx="1592700" cy="44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Agriculture, Manufacturing, Energy, and Tourism</a:t>
            </a:r>
            <a:endParaRPr sz="1200">
              <a:latin typeface="Times New Roman"/>
              <a:ea typeface="Times New Roman"/>
              <a:cs typeface="Times New Roman"/>
              <a:sym typeface="Times New Roman"/>
            </a:endParaRPr>
          </a:p>
        </p:txBody>
      </p:sp>
      <p:sp>
        <p:nvSpPr>
          <p:cNvPr id="114" name="Google Shape;114;p15"/>
          <p:cNvSpPr txBox="1"/>
          <p:nvPr/>
        </p:nvSpPr>
        <p:spPr>
          <a:xfrm>
            <a:off x="6720529" y="1407592"/>
            <a:ext cx="15927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accent5"/>
                </a:solidFill>
                <a:latin typeface="Times New Roman"/>
                <a:ea typeface="Times New Roman"/>
                <a:cs typeface="Times New Roman"/>
                <a:sym typeface="Times New Roman"/>
              </a:rPr>
              <a:t>Sectors</a:t>
            </a:r>
            <a:endParaRPr b="1" sz="1800">
              <a:solidFill>
                <a:schemeClr val="accent5"/>
              </a:solidFill>
              <a:latin typeface="Times New Roman"/>
              <a:ea typeface="Times New Roman"/>
              <a:cs typeface="Times New Roman"/>
              <a:sym typeface="Times New Roman"/>
            </a:endParaRPr>
          </a:p>
        </p:txBody>
      </p:sp>
      <p:sp>
        <p:nvSpPr>
          <p:cNvPr id="115" name="Google Shape;115;p15"/>
          <p:cNvSpPr/>
          <p:nvPr/>
        </p:nvSpPr>
        <p:spPr>
          <a:xfrm>
            <a:off x="8313218" y="1406787"/>
            <a:ext cx="251100" cy="251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16" name="Google Shape;116;p15"/>
          <p:cNvPicPr preferRelativeResize="0"/>
          <p:nvPr/>
        </p:nvPicPr>
        <p:blipFill>
          <a:blip r:embed="rId3">
            <a:alphaModFix/>
          </a:blip>
          <a:stretch>
            <a:fillRect/>
          </a:stretch>
        </p:blipFill>
        <p:spPr>
          <a:xfrm>
            <a:off x="2978280" y="983100"/>
            <a:ext cx="2813869" cy="3855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Overview</a:t>
            </a:r>
            <a:endParaRPr sz="2400"/>
          </a:p>
        </p:txBody>
      </p:sp>
      <p:sp>
        <p:nvSpPr>
          <p:cNvPr id="122" name="Google Shape;122;p16"/>
          <p:cNvSpPr txBox="1"/>
          <p:nvPr/>
        </p:nvSpPr>
        <p:spPr>
          <a:xfrm flipH="1">
            <a:off x="5181050" y="1676675"/>
            <a:ext cx="3613200" cy="9828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lang="en-GB">
                <a:solidFill>
                  <a:srgbClr val="0E101A"/>
                </a:solidFill>
                <a:latin typeface="Times New Roman"/>
                <a:ea typeface="Times New Roman"/>
                <a:cs typeface="Times New Roman"/>
                <a:sym typeface="Times New Roman"/>
              </a:rPr>
              <a:t>National Oceanic and Atmospheric Administration (NOAA), United States Department of Agriculture (USDA), National Drought Mitigation Center</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
        <p:nvSpPr>
          <p:cNvPr id="123" name="Google Shape;123;p16"/>
          <p:cNvSpPr txBox="1"/>
          <p:nvPr/>
        </p:nvSpPr>
        <p:spPr>
          <a:xfrm flipH="1">
            <a:off x="5181000" y="1326125"/>
            <a:ext cx="2859600" cy="2607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1600"/>
              </a:spcAft>
              <a:buNone/>
            </a:pPr>
            <a:r>
              <a:rPr b="1" lang="en-GB" sz="1800">
                <a:solidFill>
                  <a:schemeClr val="accent2"/>
                </a:solidFill>
                <a:latin typeface="Times New Roman"/>
                <a:ea typeface="Times New Roman"/>
                <a:cs typeface="Times New Roman"/>
                <a:sym typeface="Times New Roman"/>
              </a:rPr>
              <a:t>Data Sources:</a:t>
            </a:r>
            <a:endParaRPr b="1" sz="1800">
              <a:solidFill>
                <a:schemeClr val="accent2"/>
              </a:solidFill>
              <a:latin typeface="Times New Roman"/>
              <a:ea typeface="Times New Roman"/>
              <a:cs typeface="Times New Roman"/>
              <a:sym typeface="Times New Roman"/>
            </a:endParaRPr>
          </a:p>
        </p:txBody>
      </p:sp>
      <p:sp>
        <p:nvSpPr>
          <p:cNvPr id="124" name="Google Shape;124;p16"/>
          <p:cNvSpPr txBox="1"/>
          <p:nvPr/>
        </p:nvSpPr>
        <p:spPr>
          <a:xfrm flipH="1">
            <a:off x="5160050" y="3168750"/>
            <a:ext cx="2859600" cy="356400"/>
          </a:xfrm>
          <a:prstGeom prst="rect">
            <a:avLst/>
          </a:prstGeom>
          <a:noFill/>
          <a:ln>
            <a:noFill/>
          </a:ln>
        </p:spPr>
        <p:txBody>
          <a:bodyPr anchorCtr="0" anchor="t" bIns="0" lIns="91425" spcFirstLastPara="1" rIns="91425" wrap="square" tIns="0">
            <a:noAutofit/>
          </a:bodyPr>
          <a:lstStyle/>
          <a:p>
            <a:pPr indent="-317500" lvl="0" marL="457200" rtl="0" algn="l">
              <a:lnSpc>
                <a:spcPct val="100000"/>
              </a:lnSpc>
              <a:spcBef>
                <a:spcPts val="0"/>
              </a:spcBef>
              <a:spcAft>
                <a:spcPts val="0"/>
              </a:spcAft>
              <a:buSzPts val="1400"/>
              <a:buFont typeface="Roboto"/>
              <a:buChar char="●"/>
            </a:pPr>
            <a:r>
              <a:rPr b="1" lang="en-GB">
                <a:latin typeface="Times New Roman"/>
                <a:ea typeface="Times New Roman"/>
                <a:cs typeface="Times New Roman"/>
                <a:sym typeface="Times New Roman"/>
              </a:rPr>
              <a:t>22</a:t>
            </a:r>
            <a:r>
              <a:rPr lang="en-GB">
                <a:latin typeface="Times New Roman"/>
                <a:ea typeface="Times New Roman"/>
                <a:cs typeface="Times New Roman"/>
                <a:sym typeface="Times New Roman"/>
              </a:rPr>
              <a:t> variables</a:t>
            </a:r>
            <a:endParaRPr>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a:latin typeface="Times New Roman"/>
              <a:ea typeface="Times New Roman"/>
              <a:cs typeface="Times New Roman"/>
              <a:sym typeface="Times New Roman"/>
            </a:endParaRPr>
          </a:p>
        </p:txBody>
      </p:sp>
      <p:sp>
        <p:nvSpPr>
          <p:cNvPr id="125" name="Google Shape;125;p16"/>
          <p:cNvSpPr txBox="1"/>
          <p:nvPr/>
        </p:nvSpPr>
        <p:spPr>
          <a:xfrm flipH="1">
            <a:off x="5160050" y="2818200"/>
            <a:ext cx="2859600" cy="2607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0"/>
              </a:spcBef>
              <a:spcAft>
                <a:spcPts val="1600"/>
              </a:spcAft>
              <a:buNone/>
            </a:pPr>
            <a:r>
              <a:rPr b="1" lang="en-GB" sz="1800">
                <a:solidFill>
                  <a:schemeClr val="accent3"/>
                </a:solidFill>
                <a:latin typeface="Times New Roman"/>
                <a:ea typeface="Times New Roman"/>
                <a:cs typeface="Times New Roman"/>
                <a:sym typeface="Times New Roman"/>
              </a:rPr>
              <a:t>Dataset Information</a:t>
            </a:r>
            <a:endParaRPr b="1" sz="1800">
              <a:solidFill>
                <a:schemeClr val="accent3"/>
              </a:solidFill>
              <a:latin typeface="Times New Roman"/>
              <a:ea typeface="Times New Roman"/>
              <a:cs typeface="Times New Roman"/>
              <a:sym typeface="Times New Roman"/>
            </a:endParaRPr>
          </a:p>
        </p:txBody>
      </p:sp>
      <p:grpSp>
        <p:nvGrpSpPr>
          <p:cNvPr id="126" name="Google Shape;126;p16"/>
          <p:cNvGrpSpPr/>
          <p:nvPr/>
        </p:nvGrpSpPr>
        <p:grpSpPr>
          <a:xfrm>
            <a:off x="4528975" y="1505683"/>
            <a:ext cx="261000" cy="527403"/>
            <a:chOff x="4967050" y="1895083"/>
            <a:chExt cx="261000" cy="527403"/>
          </a:xfrm>
        </p:grpSpPr>
        <p:sp>
          <p:nvSpPr>
            <p:cNvPr id="127" name="Google Shape;127;p16"/>
            <p:cNvSpPr/>
            <p:nvPr/>
          </p:nvSpPr>
          <p:spPr>
            <a:xfrm>
              <a:off x="5069806" y="2230412"/>
              <a:ext cx="55491" cy="183934"/>
            </a:xfrm>
            <a:custGeom>
              <a:rect b="b" l="l" r="r" t="t"/>
              <a:pathLst>
                <a:path extrusionOk="0" h="4561" w="1376">
                  <a:moveTo>
                    <a:pt x="0" y="1"/>
                  </a:moveTo>
                  <a:lnTo>
                    <a:pt x="0" y="4561"/>
                  </a:lnTo>
                  <a:lnTo>
                    <a:pt x="1375" y="4561"/>
                  </a:lnTo>
                  <a:lnTo>
                    <a:pt x="13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8" name="Google Shape;128;p16"/>
            <p:cNvSpPr/>
            <p:nvPr/>
          </p:nvSpPr>
          <p:spPr>
            <a:xfrm>
              <a:off x="5069806" y="2230412"/>
              <a:ext cx="55491" cy="183934"/>
            </a:xfrm>
            <a:custGeom>
              <a:rect b="b" l="l" r="r" t="t"/>
              <a:pathLst>
                <a:path extrusionOk="0" h="4561" w="1376">
                  <a:moveTo>
                    <a:pt x="353" y="1"/>
                  </a:moveTo>
                  <a:lnTo>
                    <a:pt x="185" y="118"/>
                  </a:lnTo>
                  <a:lnTo>
                    <a:pt x="0" y="235"/>
                  </a:lnTo>
                  <a:lnTo>
                    <a:pt x="0" y="2717"/>
                  </a:lnTo>
                  <a:lnTo>
                    <a:pt x="403" y="2733"/>
                  </a:lnTo>
                  <a:lnTo>
                    <a:pt x="537" y="2750"/>
                  </a:lnTo>
                  <a:lnTo>
                    <a:pt x="705" y="2935"/>
                  </a:lnTo>
                  <a:lnTo>
                    <a:pt x="721" y="3069"/>
                  </a:lnTo>
                  <a:lnTo>
                    <a:pt x="721" y="4561"/>
                  </a:lnTo>
                  <a:lnTo>
                    <a:pt x="1375" y="4561"/>
                  </a:lnTo>
                  <a:lnTo>
                    <a:pt x="1375" y="2700"/>
                  </a:lnTo>
                  <a:lnTo>
                    <a:pt x="13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9" name="Google Shape;129;p16"/>
            <p:cNvSpPr/>
            <p:nvPr/>
          </p:nvSpPr>
          <p:spPr>
            <a:xfrm>
              <a:off x="4975156" y="1902504"/>
              <a:ext cx="245473" cy="409768"/>
            </a:xfrm>
            <a:custGeom>
              <a:rect b="b" l="l" r="r" t="t"/>
              <a:pathLst>
                <a:path extrusionOk="0" h="10161" w="6087">
                  <a:moveTo>
                    <a:pt x="3203" y="1"/>
                  </a:moveTo>
                  <a:lnTo>
                    <a:pt x="2884" y="17"/>
                  </a:lnTo>
                  <a:lnTo>
                    <a:pt x="2582" y="202"/>
                  </a:lnTo>
                  <a:lnTo>
                    <a:pt x="2482" y="369"/>
                  </a:lnTo>
                  <a:lnTo>
                    <a:pt x="2113" y="1174"/>
                  </a:lnTo>
                  <a:lnTo>
                    <a:pt x="1358" y="3035"/>
                  </a:lnTo>
                  <a:lnTo>
                    <a:pt x="1006" y="4091"/>
                  </a:lnTo>
                  <a:lnTo>
                    <a:pt x="637" y="5399"/>
                  </a:lnTo>
                  <a:lnTo>
                    <a:pt x="151" y="7780"/>
                  </a:lnTo>
                  <a:lnTo>
                    <a:pt x="0" y="8802"/>
                  </a:lnTo>
                  <a:lnTo>
                    <a:pt x="0" y="9037"/>
                  </a:lnTo>
                  <a:lnTo>
                    <a:pt x="185" y="9439"/>
                  </a:lnTo>
                  <a:lnTo>
                    <a:pt x="352" y="9540"/>
                  </a:lnTo>
                  <a:lnTo>
                    <a:pt x="822" y="9758"/>
                  </a:lnTo>
                  <a:lnTo>
                    <a:pt x="1392" y="9942"/>
                  </a:lnTo>
                  <a:lnTo>
                    <a:pt x="1861" y="10060"/>
                  </a:lnTo>
                  <a:lnTo>
                    <a:pt x="2700" y="10160"/>
                  </a:lnTo>
                  <a:lnTo>
                    <a:pt x="3387" y="10160"/>
                  </a:lnTo>
                  <a:lnTo>
                    <a:pt x="4175" y="10060"/>
                  </a:lnTo>
                  <a:lnTo>
                    <a:pt x="4628" y="9942"/>
                  </a:lnTo>
                  <a:lnTo>
                    <a:pt x="5231" y="9758"/>
                  </a:lnTo>
                  <a:lnTo>
                    <a:pt x="5717" y="9540"/>
                  </a:lnTo>
                  <a:lnTo>
                    <a:pt x="5885" y="9423"/>
                  </a:lnTo>
                  <a:lnTo>
                    <a:pt x="6086" y="9037"/>
                  </a:lnTo>
                  <a:lnTo>
                    <a:pt x="6069" y="8802"/>
                  </a:lnTo>
                  <a:lnTo>
                    <a:pt x="5952" y="7813"/>
                  </a:lnTo>
                  <a:lnTo>
                    <a:pt x="5499" y="5483"/>
                  </a:lnTo>
                  <a:lnTo>
                    <a:pt x="5131" y="4192"/>
                  </a:lnTo>
                  <a:lnTo>
                    <a:pt x="4778" y="3085"/>
                  </a:lnTo>
                  <a:lnTo>
                    <a:pt x="3990" y="1174"/>
                  </a:lnTo>
                  <a:lnTo>
                    <a:pt x="3605" y="369"/>
                  </a:lnTo>
                  <a:lnTo>
                    <a:pt x="3488" y="185"/>
                  </a:lnTo>
                  <a:lnTo>
                    <a:pt x="32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0" name="Google Shape;130;p16"/>
            <p:cNvSpPr/>
            <p:nvPr/>
          </p:nvSpPr>
          <p:spPr>
            <a:xfrm>
              <a:off x="4975156" y="2060711"/>
              <a:ext cx="245473" cy="251563"/>
            </a:xfrm>
            <a:custGeom>
              <a:rect b="b" l="l" r="r" t="t"/>
              <a:pathLst>
                <a:path extrusionOk="0" h="6238" w="6087">
                  <a:moveTo>
                    <a:pt x="5047" y="1"/>
                  </a:moveTo>
                  <a:lnTo>
                    <a:pt x="4946" y="437"/>
                  </a:lnTo>
                  <a:lnTo>
                    <a:pt x="4594" y="1275"/>
                  </a:lnTo>
                  <a:lnTo>
                    <a:pt x="4141" y="2046"/>
                  </a:lnTo>
                  <a:lnTo>
                    <a:pt x="3588" y="2733"/>
                  </a:lnTo>
                  <a:lnTo>
                    <a:pt x="2934" y="3337"/>
                  </a:lnTo>
                  <a:lnTo>
                    <a:pt x="2197" y="3823"/>
                  </a:lnTo>
                  <a:lnTo>
                    <a:pt x="1375" y="4209"/>
                  </a:lnTo>
                  <a:lnTo>
                    <a:pt x="503" y="4460"/>
                  </a:lnTo>
                  <a:lnTo>
                    <a:pt x="51" y="4544"/>
                  </a:lnTo>
                  <a:lnTo>
                    <a:pt x="17" y="4712"/>
                  </a:lnTo>
                  <a:lnTo>
                    <a:pt x="0" y="4879"/>
                  </a:lnTo>
                  <a:lnTo>
                    <a:pt x="0" y="5114"/>
                  </a:lnTo>
                  <a:lnTo>
                    <a:pt x="185" y="5516"/>
                  </a:lnTo>
                  <a:lnTo>
                    <a:pt x="352" y="5617"/>
                  </a:lnTo>
                  <a:lnTo>
                    <a:pt x="822" y="5835"/>
                  </a:lnTo>
                  <a:lnTo>
                    <a:pt x="1392" y="6019"/>
                  </a:lnTo>
                  <a:lnTo>
                    <a:pt x="1861" y="6137"/>
                  </a:lnTo>
                  <a:lnTo>
                    <a:pt x="2700" y="6237"/>
                  </a:lnTo>
                  <a:lnTo>
                    <a:pt x="3387" y="6237"/>
                  </a:lnTo>
                  <a:lnTo>
                    <a:pt x="4175" y="6137"/>
                  </a:lnTo>
                  <a:lnTo>
                    <a:pt x="4628" y="6019"/>
                  </a:lnTo>
                  <a:lnTo>
                    <a:pt x="5231" y="5835"/>
                  </a:lnTo>
                  <a:lnTo>
                    <a:pt x="5717" y="5617"/>
                  </a:lnTo>
                  <a:lnTo>
                    <a:pt x="5885" y="5500"/>
                  </a:lnTo>
                  <a:lnTo>
                    <a:pt x="6086" y="5114"/>
                  </a:lnTo>
                  <a:lnTo>
                    <a:pt x="6069" y="4879"/>
                  </a:lnTo>
                  <a:lnTo>
                    <a:pt x="5952" y="3890"/>
                  </a:lnTo>
                  <a:lnTo>
                    <a:pt x="5499" y="1560"/>
                  </a:lnTo>
                  <a:lnTo>
                    <a:pt x="5131" y="269"/>
                  </a:lnTo>
                  <a:lnTo>
                    <a:pt x="5097" y="135"/>
                  </a:lnTo>
                  <a:lnTo>
                    <a:pt x="50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1" name="Google Shape;131;p16"/>
            <p:cNvSpPr/>
            <p:nvPr/>
          </p:nvSpPr>
          <p:spPr>
            <a:xfrm>
              <a:off x="4967050" y="1895083"/>
              <a:ext cx="261000" cy="527403"/>
            </a:xfrm>
            <a:custGeom>
              <a:rect b="b" l="l" r="r" t="t"/>
              <a:pathLst>
                <a:path extrusionOk="0" h="13078" w="6472">
                  <a:moveTo>
                    <a:pt x="3018" y="0"/>
                  </a:moveTo>
                  <a:lnTo>
                    <a:pt x="2649" y="252"/>
                  </a:lnTo>
                  <a:lnTo>
                    <a:pt x="2515" y="470"/>
                  </a:lnTo>
                  <a:lnTo>
                    <a:pt x="2046" y="1475"/>
                  </a:lnTo>
                  <a:lnTo>
                    <a:pt x="1241" y="3554"/>
                  </a:lnTo>
                  <a:lnTo>
                    <a:pt x="620" y="5684"/>
                  </a:lnTo>
                  <a:lnTo>
                    <a:pt x="168" y="7863"/>
                  </a:lnTo>
                  <a:lnTo>
                    <a:pt x="17" y="8970"/>
                  </a:lnTo>
                  <a:lnTo>
                    <a:pt x="0" y="9120"/>
                  </a:lnTo>
                  <a:lnTo>
                    <a:pt x="50" y="9389"/>
                  </a:lnTo>
                  <a:lnTo>
                    <a:pt x="168" y="9640"/>
                  </a:lnTo>
                  <a:lnTo>
                    <a:pt x="352" y="9841"/>
                  </a:lnTo>
                  <a:lnTo>
                    <a:pt x="470" y="9892"/>
                  </a:lnTo>
                  <a:lnTo>
                    <a:pt x="922" y="10110"/>
                  </a:lnTo>
                  <a:lnTo>
                    <a:pt x="1861" y="10395"/>
                  </a:lnTo>
                  <a:lnTo>
                    <a:pt x="2364" y="10478"/>
                  </a:lnTo>
                  <a:lnTo>
                    <a:pt x="2364" y="11149"/>
                  </a:lnTo>
                  <a:lnTo>
                    <a:pt x="2364" y="11216"/>
                  </a:lnTo>
                  <a:lnTo>
                    <a:pt x="2465" y="11317"/>
                  </a:lnTo>
                  <a:lnTo>
                    <a:pt x="2548" y="11333"/>
                  </a:lnTo>
                  <a:lnTo>
                    <a:pt x="2632" y="11317"/>
                  </a:lnTo>
                  <a:lnTo>
                    <a:pt x="2733" y="11216"/>
                  </a:lnTo>
                  <a:lnTo>
                    <a:pt x="2733" y="11149"/>
                  </a:lnTo>
                  <a:lnTo>
                    <a:pt x="2733" y="10529"/>
                  </a:lnTo>
                  <a:lnTo>
                    <a:pt x="3236" y="10546"/>
                  </a:lnTo>
                  <a:lnTo>
                    <a:pt x="3739" y="10512"/>
                  </a:lnTo>
                  <a:lnTo>
                    <a:pt x="3739" y="12691"/>
                  </a:lnTo>
                  <a:lnTo>
                    <a:pt x="2733" y="12691"/>
                  </a:lnTo>
                  <a:lnTo>
                    <a:pt x="2733" y="11920"/>
                  </a:lnTo>
                  <a:lnTo>
                    <a:pt x="2733" y="11836"/>
                  </a:lnTo>
                  <a:lnTo>
                    <a:pt x="2632" y="11736"/>
                  </a:lnTo>
                  <a:lnTo>
                    <a:pt x="2548" y="11719"/>
                  </a:lnTo>
                  <a:lnTo>
                    <a:pt x="2465" y="11736"/>
                  </a:lnTo>
                  <a:lnTo>
                    <a:pt x="2364" y="11836"/>
                  </a:lnTo>
                  <a:lnTo>
                    <a:pt x="2364" y="11920"/>
                  </a:lnTo>
                  <a:lnTo>
                    <a:pt x="2364" y="12691"/>
                  </a:lnTo>
                  <a:lnTo>
                    <a:pt x="604" y="12691"/>
                  </a:lnTo>
                  <a:lnTo>
                    <a:pt x="503" y="12809"/>
                  </a:lnTo>
                  <a:lnTo>
                    <a:pt x="486" y="12876"/>
                  </a:lnTo>
                  <a:lnTo>
                    <a:pt x="503" y="12960"/>
                  </a:lnTo>
                  <a:lnTo>
                    <a:pt x="604" y="13060"/>
                  </a:lnTo>
                  <a:lnTo>
                    <a:pt x="671" y="13077"/>
                  </a:lnTo>
                  <a:lnTo>
                    <a:pt x="5801" y="13077"/>
                  </a:lnTo>
                  <a:lnTo>
                    <a:pt x="5885" y="13060"/>
                  </a:lnTo>
                  <a:lnTo>
                    <a:pt x="5985" y="12960"/>
                  </a:lnTo>
                  <a:lnTo>
                    <a:pt x="5985" y="12876"/>
                  </a:lnTo>
                  <a:lnTo>
                    <a:pt x="5985" y="12809"/>
                  </a:lnTo>
                  <a:lnTo>
                    <a:pt x="5885" y="12691"/>
                  </a:lnTo>
                  <a:lnTo>
                    <a:pt x="4124" y="12691"/>
                  </a:lnTo>
                  <a:lnTo>
                    <a:pt x="4124" y="10478"/>
                  </a:lnTo>
                  <a:lnTo>
                    <a:pt x="4611" y="10395"/>
                  </a:lnTo>
                  <a:lnTo>
                    <a:pt x="5549" y="10093"/>
                  </a:lnTo>
                  <a:lnTo>
                    <a:pt x="6002" y="9892"/>
                  </a:lnTo>
                  <a:lnTo>
                    <a:pt x="6120" y="9825"/>
                  </a:lnTo>
                  <a:lnTo>
                    <a:pt x="6304" y="9640"/>
                  </a:lnTo>
                  <a:lnTo>
                    <a:pt x="6421" y="9405"/>
                  </a:lnTo>
                  <a:lnTo>
                    <a:pt x="6472" y="9120"/>
                  </a:lnTo>
                  <a:lnTo>
                    <a:pt x="6472" y="8970"/>
                  </a:lnTo>
                  <a:lnTo>
                    <a:pt x="6371" y="8215"/>
                  </a:lnTo>
                  <a:lnTo>
                    <a:pt x="6120" y="6723"/>
                  </a:lnTo>
                  <a:lnTo>
                    <a:pt x="5784" y="5264"/>
                  </a:lnTo>
                  <a:lnTo>
                    <a:pt x="5365" y="3823"/>
                  </a:lnTo>
                  <a:lnTo>
                    <a:pt x="5114" y="3118"/>
                  </a:lnTo>
                  <a:lnTo>
                    <a:pt x="5080" y="3051"/>
                  </a:lnTo>
                  <a:lnTo>
                    <a:pt x="4946" y="2984"/>
                  </a:lnTo>
                  <a:lnTo>
                    <a:pt x="4879" y="3001"/>
                  </a:lnTo>
                  <a:lnTo>
                    <a:pt x="4812" y="3035"/>
                  </a:lnTo>
                  <a:lnTo>
                    <a:pt x="4745" y="3169"/>
                  </a:lnTo>
                  <a:lnTo>
                    <a:pt x="4762" y="3253"/>
                  </a:lnTo>
                  <a:lnTo>
                    <a:pt x="4963" y="3823"/>
                  </a:lnTo>
                  <a:lnTo>
                    <a:pt x="5147" y="4426"/>
                  </a:lnTo>
                  <a:lnTo>
                    <a:pt x="5466" y="5549"/>
                  </a:lnTo>
                  <a:lnTo>
                    <a:pt x="5935" y="7846"/>
                  </a:lnTo>
                  <a:lnTo>
                    <a:pt x="6086" y="9020"/>
                  </a:lnTo>
                  <a:lnTo>
                    <a:pt x="6086" y="9188"/>
                  </a:lnTo>
                  <a:lnTo>
                    <a:pt x="5952" y="9473"/>
                  </a:lnTo>
                  <a:lnTo>
                    <a:pt x="5834" y="9540"/>
                  </a:lnTo>
                  <a:lnTo>
                    <a:pt x="5214" y="9825"/>
                  </a:lnTo>
                  <a:lnTo>
                    <a:pt x="3923" y="10126"/>
                  </a:lnTo>
                  <a:lnTo>
                    <a:pt x="3253" y="10160"/>
                  </a:lnTo>
                  <a:lnTo>
                    <a:pt x="2917" y="10160"/>
                  </a:lnTo>
                  <a:lnTo>
                    <a:pt x="2247" y="10076"/>
                  </a:lnTo>
                  <a:lnTo>
                    <a:pt x="1258" y="9825"/>
                  </a:lnTo>
                  <a:lnTo>
                    <a:pt x="637" y="9556"/>
                  </a:lnTo>
                  <a:lnTo>
                    <a:pt x="520" y="9473"/>
                  </a:lnTo>
                  <a:lnTo>
                    <a:pt x="386" y="9188"/>
                  </a:lnTo>
                  <a:lnTo>
                    <a:pt x="403" y="9020"/>
                  </a:lnTo>
                  <a:lnTo>
                    <a:pt x="553" y="7813"/>
                  </a:lnTo>
                  <a:lnTo>
                    <a:pt x="1056" y="5482"/>
                  </a:lnTo>
                  <a:lnTo>
                    <a:pt x="1392" y="4326"/>
                  </a:lnTo>
                  <a:lnTo>
                    <a:pt x="1710" y="3387"/>
                  </a:lnTo>
                  <a:lnTo>
                    <a:pt x="2431" y="1526"/>
                  </a:lnTo>
                  <a:lnTo>
                    <a:pt x="2850" y="637"/>
                  </a:lnTo>
                  <a:lnTo>
                    <a:pt x="2934" y="520"/>
                  </a:lnTo>
                  <a:lnTo>
                    <a:pt x="3135" y="386"/>
                  </a:lnTo>
                  <a:lnTo>
                    <a:pt x="3353" y="386"/>
                  </a:lnTo>
                  <a:lnTo>
                    <a:pt x="3554" y="520"/>
                  </a:lnTo>
                  <a:lnTo>
                    <a:pt x="3638" y="637"/>
                  </a:lnTo>
                  <a:lnTo>
                    <a:pt x="4074" y="1559"/>
                  </a:lnTo>
                  <a:lnTo>
                    <a:pt x="4477" y="2515"/>
                  </a:lnTo>
                  <a:lnTo>
                    <a:pt x="4527" y="2582"/>
                  </a:lnTo>
                  <a:lnTo>
                    <a:pt x="4661" y="2632"/>
                  </a:lnTo>
                  <a:lnTo>
                    <a:pt x="4795" y="2582"/>
                  </a:lnTo>
                  <a:lnTo>
                    <a:pt x="4862" y="2448"/>
                  </a:lnTo>
                  <a:lnTo>
                    <a:pt x="4829" y="2364"/>
                  </a:lnTo>
                  <a:lnTo>
                    <a:pt x="4426" y="1392"/>
                  </a:lnTo>
                  <a:lnTo>
                    <a:pt x="3974" y="470"/>
                  </a:lnTo>
                  <a:lnTo>
                    <a:pt x="3839" y="235"/>
                  </a:lnTo>
                  <a:lnTo>
                    <a:pt x="3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grpSp>
        <p:nvGrpSpPr>
          <p:cNvPr id="132" name="Google Shape;132;p16"/>
          <p:cNvGrpSpPr/>
          <p:nvPr/>
        </p:nvGrpSpPr>
        <p:grpSpPr>
          <a:xfrm>
            <a:off x="4528978" y="2977068"/>
            <a:ext cx="220430" cy="528056"/>
            <a:chOff x="4988003" y="2842943"/>
            <a:chExt cx="220430" cy="528056"/>
          </a:xfrm>
        </p:grpSpPr>
        <p:sp>
          <p:nvSpPr>
            <p:cNvPr id="133" name="Google Shape;133;p16"/>
            <p:cNvSpPr/>
            <p:nvPr/>
          </p:nvSpPr>
          <p:spPr>
            <a:xfrm>
              <a:off x="5070474" y="2945014"/>
              <a:ext cx="55491" cy="417874"/>
            </a:xfrm>
            <a:custGeom>
              <a:rect b="b" l="l" r="r" t="t"/>
              <a:pathLst>
                <a:path extrusionOk="0" h="10362" w="1376">
                  <a:moveTo>
                    <a:pt x="688" y="1"/>
                  </a:moveTo>
                  <a:lnTo>
                    <a:pt x="1" y="10362"/>
                  </a:lnTo>
                  <a:lnTo>
                    <a:pt x="1375" y="10362"/>
                  </a:lnTo>
                  <a:lnTo>
                    <a:pt x="1107" y="6304"/>
                  </a:lnTo>
                  <a:lnTo>
                    <a:pt x="1057" y="5567"/>
                  </a:lnTo>
                  <a:lnTo>
                    <a:pt x="889" y="3186"/>
                  </a:lnTo>
                  <a:lnTo>
                    <a:pt x="6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4" name="Google Shape;134;p16"/>
            <p:cNvSpPr/>
            <p:nvPr/>
          </p:nvSpPr>
          <p:spPr>
            <a:xfrm>
              <a:off x="5090074" y="3073499"/>
              <a:ext cx="23027" cy="115619"/>
            </a:xfrm>
            <a:custGeom>
              <a:rect b="b" l="l" r="r" t="t"/>
              <a:pathLst>
                <a:path extrusionOk="0" h="2867" w="571">
                  <a:moveTo>
                    <a:pt x="403" y="0"/>
                  </a:moveTo>
                  <a:lnTo>
                    <a:pt x="403" y="17"/>
                  </a:lnTo>
                  <a:lnTo>
                    <a:pt x="152" y="570"/>
                  </a:lnTo>
                  <a:lnTo>
                    <a:pt x="85" y="738"/>
                  </a:lnTo>
                  <a:lnTo>
                    <a:pt x="1" y="1107"/>
                  </a:lnTo>
                  <a:lnTo>
                    <a:pt x="18" y="1291"/>
                  </a:lnTo>
                  <a:lnTo>
                    <a:pt x="51" y="1978"/>
                  </a:lnTo>
                  <a:lnTo>
                    <a:pt x="118" y="2783"/>
                  </a:lnTo>
                  <a:lnTo>
                    <a:pt x="135" y="2850"/>
                  </a:lnTo>
                  <a:lnTo>
                    <a:pt x="252" y="2867"/>
                  </a:lnTo>
                  <a:lnTo>
                    <a:pt x="303" y="2817"/>
                  </a:lnTo>
                  <a:lnTo>
                    <a:pt x="571" y="2381"/>
                  </a:lnTo>
                  <a:lnTo>
                    <a:pt x="4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5" name="Google Shape;135;p16"/>
            <p:cNvSpPr/>
            <p:nvPr/>
          </p:nvSpPr>
          <p:spPr>
            <a:xfrm>
              <a:off x="5097535" y="3199242"/>
              <a:ext cx="28431" cy="163649"/>
            </a:xfrm>
            <a:custGeom>
              <a:rect b="b" l="l" r="r" t="t"/>
              <a:pathLst>
                <a:path extrusionOk="0" h="4058" w="705">
                  <a:moveTo>
                    <a:pt x="436" y="0"/>
                  </a:moveTo>
                  <a:lnTo>
                    <a:pt x="84" y="503"/>
                  </a:lnTo>
                  <a:lnTo>
                    <a:pt x="17" y="638"/>
                  </a:lnTo>
                  <a:lnTo>
                    <a:pt x="0" y="805"/>
                  </a:lnTo>
                  <a:lnTo>
                    <a:pt x="218" y="4058"/>
                  </a:lnTo>
                  <a:lnTo>
                    <a:pt x="704" y="4058"/>
                  </a:lnTo>
                  <a:lnTo>
                    <a:pt x="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6" name="Google Shape;136;p16"/>
            <p:cNvSpPr/>
            <p:nvPr/>
          </p:nvSpPr>
          <p:spPr>
            <a:xfrm>
              <a:off x="4988003" y="3354748"/>
              <a:ext cx="220430" cy="16252"/>
            </a:xfrm>
            <a:custGeom>
              <a:rect b="b" l="l" r="r" t="t"/>
              <a:pathLst>
                <a:path extrusionOk="0" h="403" w="5466">
                  <a:moveTo>
                    <a:pt x="185" y="0"/>
                  </a:moveTo>
                  <a:lnTo>
                    <a:pt x="118" y="17"/>
                  </a:lnTo>
                  <a:lnTo>
                    <a:pt x="0" y="118"/>
                  </a:lnTo>
                  <a:lnTo>
                    <a:pt x="0" y="202"/>
                  </a:lnTo>
                  <a:lnTo>
                    <a:pt x="0" y="269"/>
                  </a:lnTo>
                  <a:lnTo>
                    <a:pt x="118" y="369"/>
                  </a:lnTo>
                  <a:lnTo>
                    <a:pt x="185" y="386"/>
                  </a:lnTo>
                  <a:lnTo>
                    <a:pt x="5265" y="403"/>
                  </a:lnTo>
                  <a:lnTo>
                    <a:pt x="5348" y="386"/>
                  </a:lnTo>
                  <a:lnTo>
                    <a:pt x="5449" y="285"/>
                  </a:lnTo>
                  <a:lnTo>
                    <a:pt x="5466" y="202"/>
                  </a:lnTo>
                  <a:lnTo>
                    <a:pt x="5449" y="135"/>
                  </a:lnTo>
                  <a:lnTo>
                    <a:pt x="5348" y="17"/>
                  </a:lnTo>
                  <a:lnTo>
                    <a:pt x="5265" y="17"/>
                  </a:lnTo>
                  <a:lnTo>
                    <a:pt x="185" y="0"/>
                  </a:lnTo>
                  <a:close/>
                </a:path>
              </a:pathLst>
            </a:custGeom>
            <a:solidFill>
              <a:srgbClr val="D9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7" name="Google Shape;137;p16"/>
            <p:cNvSpPr/>
            <p:nvPr/>
          </p:nvSpPr>
          <p:spPr>
            <a:xfrm>
              <a:off x="4988003" y="3145162"/>
              <a:ext cx="219745" cy="225834"/>
            </a:xfrm>
            <a:custGeom>
              <a:rect b="b" l="l" r="r" t="t"/>
              <a:pathLst>
                <a:path extrusionOk="0" h="5600" w="5449">
                  <a:moveTo>
                    <a:pt x="1107" y="0"/>
                  </a:moveTo>
                  <a:lnTo>
                    <a:pt x="1023" y="34"/>
                  </a:lnTo>
                  <a:lnTo>
                    <a:pt x="956" y="67"/>
                  </a:lnTo>
                  <a:lnTo>
                    <a:pt x="922" y="218"/>
                  </a:lnTo>
                  <a:lnTo>
                    <a:pt x="939" y="285"/>
                  </a:lnTo>
                  <a:lnTo>
                    <a:pt x="2046" y="2515"/>
                  </a:lnTo>
                  <a:lnTo>
                    <a:pt x="1861" y="5197"/>
                  </a:lnTo>
                  <a:lnTo>
                    <a:pt x="185" y="5197"/>
                  </a:lnTo>
                  <a:lnTo>
                    <a:pt x="101" y="5214"/>
                  </a:lnTo>
                  <a:lnTo>
                    <a:pt x="0" y="5315"/>
                  </a:lnTo>
                  <a:lnTo>
                    <a:pt x="0" y="5399"/>
                  </a:lnTo>
                  <a:lnTo>
                    <a:pt x="0" y="5466"/>
                  </a:lnTo>
                  <a:lnTo>
                    <a:pt x="101" y="5566"/>
                  </a:lnTo>
                  <a:lnTo>
                    <a:pt x="185" y="5583"/>
                  </a:lnTo>
                  <a:lnTo>
                    <a:pt x="2632" y="5583"/>
                  </a:lnTo>
                  <a:lnTo>
                    <a:pt x="5265" y="5600"/>
                  </a:lnTo>
                  <a:lnTo>
                    <a:pt x="5365" y="5583"/>
                  </a:lnTo>
                  <a:lnTo>
                    <a:pt x="5449" y="5466"/>
                  </a:lnTo>
                  <a:lnTo>
                    <a:pt x="5449" y="5332"/>
                  </a:lnTo>
                  <a:lnTo>
                    <a:pt x="5365" y="5231"/>
                  </a:lnTo>
                  <a:lnTo>
                    <a:pt x="5281" y="5214"/>
                  </a:lnTo>
                  <a:lnTo>
                    <a:pt x="3605" y="5214"/>
                  </a:lnTo>
                  <a:lnTo>
                    <a:pt x="3538" y="4275"/>
                  </a:lnTo>
                  <a:lnTo>
                    <a:pt x="3521" y="4192"/>
                  </a:lnTo>
                  <a:lnTo>
                    <a:pt x="3404" y="4091"/>
                  </a:lnTo>
                  <a:lnTo>
                    <a:pt x="3337" y="4091"/>
                  </a:lnTo>
                  <a:lnTo>
                    <a:pt x="3253" y="4108"/>
                  </a:lnTo>
                  <a:lnTo>
                    <a:pt x="3152" y="4208"/>
                  </a:lnTo>
                  <a:lnTo>
                    <a:pt x="3152" y="4292"/>
                  </a:lnTo>
                  <a:lnTo>
                    <a:pt x="3219" y="5197"/>
                  </a:lnTo>
                  <a:lnTo>
                    <a:pt x="2247" y="5197"/>
                  </a:lnTo>
                  <a:lnTo>
                    <a:pt x="2532" y="939"/>
                  </a:lnTo>
                  <a:lnTo>
                    <a:pt x="2532" y="872"/>
                  </a:lnTo>
                  <a:lnTo>
                    <a:pt x="2431" y="755"/>
                  </a:lnTo>
                  <a:lnTo>
                    <a:pt x="2347" y="738"/>
                  </a:lnTo>
                  <a:lnTo>
                    <a:pt x="2280" y="738"/>
                  </a:lnTo>
                  <a:lnTo>
                    <a:pt x="2163" y="838"/>
                  </a:lnTo>
                  <a:lnTo>
                    <a:pt x="2146" y="922"/>
                  </a:lnTo>
                  <a:lnTo>
                    <a:pt x="2096" y="1761"/>
                  </a:lnTo>
                  <a:lnTo>
                    <a:pt x="1291" y="118"/>
                  </a:lnTo>
                  <a:lnTo>
                    <a:pt x="1241" y="50"/>
                  </a:lnTo>
                  <a:lnTo>
                    <a:pt x="11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38" name="Google Shape;138;p16"/>
            <p:cNvSpPr/>
            <p:nvPr/>
          </p:nvSpPr>
          <p:spPr>
            <a:xfrm>
              <a:off x="5025186" y="2842943"/>
              <a:ext cx="155543" cy="454370"/>
            </a:xfrm>
            <a:custGeom>
              <a:rect b="b" l="l" r="r" t="t"/>
              <a:pathLst>
                <a:path extrusionOk="0" h="11267" w="3857">
                  <a:moveTo>
                    <a:pt x="2465" y="0"/>
                  </a:moveTo>
                  <a:lnTo>
                    <a:pt x="2348" y="67"/>
                  </a:lnTo>
                  <a:lnTo>
                    <a:pt x="2314" y="134"/>
                  </a:lnTo>
                  <a:lnTo>
                    <a:pt x="1744" y="2045"/>
                  </a:lnTo>
                  <a:lnTo>
                    <a:pt x="1275" y="1308"/>
                  </a:lnTo>
                  <a:lnTo>
                    <a:pt x="1207" y="1241"/>
                  </a:lnTo>
                  <a:lnTo>
                    <a:pt x="1073" y="1224"/>
                  </a:lnTo>
                  <a:lnTo>
                    <a:pt x="956" y="1291"/>
                  </a:lnTo>
                  <a:lnTo>
                    <a:pt x="922" y="1442"/>
                  </a:lnTo>
                  <a:lnTo>
                    <a:pt x="956" y="1509"/>
                  </a:lnTo>
                  <a:lnTo>
                    <a:pt x="1610" y="2532"/>
                  </a:lnTo>
                  <a:lnTo>
                    <a:pt x="1375" y="6170"/>
                  </a:lnTo>
                  <a:lnTo>
                    <a:pt x="369" y="4124"/>
                  </a:lnTo>
                  <a:lnTo>
                    <a:pt x="319" y="4057"/>
                  </a:lnTo>
                  <a:lnTo>
                    <a:pt x="185" y="4007"/>
                  </a:lnTo>
                  <a:lnTo>
                    <a:pt x="101" y="4024"/>
                  </a:lnTo>
                  <a:lnTo>
                    <a:pt x="34" y="4074"/>
                  </a:lnTo>
                  <a:lnTo>
                    <a:pt x="0" y="4208"/>
                  </a:lnTo>
                  <a:lnTo>
                    <a:pt x="17" y="4292"/>
                  </a:lnTo>
                  <a:lnTo>
                    <a:pt x="1325" y="6941"/>
                  </a:lnTo>
                  <a:lnTo>
                    <a:pt x="1275" y="7679"/>
                  </a:lnTo>
                  <a:lnTo>
                    <a:pt x="1275" y="7746"/>
                  </a:lnTo>
                  <a:lnTo>
                    <a:pt x="1375" y="7863"/>
                  </a:lnTo>
                  <a:lnTo>
                    <a:pt x="1459" y="7880"/>
                  </a:lnTo>
                  <a:lnTo>
                    <a:pt x="1526" y="7880"/>
                  </a:lnTo>
                  <a:lnTo>
                    <a:pt x="1643" y="7779"/>
                  </a:lnTo>
                  <a:lnTo>
                    <a:pt x="1660" y="7695"/>
                  </a:lnTo>
                  <a:lnTo>
                    <a:pt x="1677" y="7310"/>
                  </a:lnTo>
                  <a:lnTo>
                    <a:pt x="1710" y="6907"/>
                  </a:lnTo>
                  <a:lnTo>
                    <a:pt x="1811" y="5399"/>
                  </a:lnTo>
                  <a:lnTo>
                    <a:pt x="2180" y="11082"/>
                  </a:lnTo>
                  <a:lnTo>
                    <a:pt x="2197" y="11149"/>
                  </a:lnTo>
                  <a:lnTo>
                    <a:pt x="2314" y="11250"/>
                  </a:lnTo>
                  <a:lnTo>
                    <a:pt x="2381" y="11266"/>
                  </a:lnTo>
                  <a:lnTo>
                    <a:pt x="2465" y="11250"/>
                  </a:lnTo>
                  <a:lnTo>
                    <a:pt x="2565" y="11132"/>
                  </a:lnTo>
                  <a:lnTo>
                    <a:pt x="2565" y="11048"/>
                  </a:lnTo>
                  <a:lnTo>
                    <a:pt x="2448" y="9221"/>
                  </a:lnTo>
                  <a:lnTo>
                    <a:pt x="3823" y="6907"/>
                  </a:lnTo>
                  <a:lnTo>
                    <a:pt x="3856" y="6824"/>
                  </a:lnTo>
                  <a:lnTo>
                    <a:pt x="3823" y="6689"/>
                  </a:lnTo>
                  <a:lnTo>
                    <a:pt x="3756" y="6639"/>
                  </a:lnTo>
                  <a:lnTo>
                    <a:pt x="3689" y="6606"/>
                  </a:lnTo>
                  <a:lnTo>
                    <a:pt x="3538" y="6639"/>
                  </a:lnTo>
                  <a:lnTo>
                    <a:pt x="3488" y="6706"/>
                  </a:lnTo>
                  <a:lnTo>
                    <a:pt x="2398" y="8534"/>
                  </a:lnTo>
                  <a:lnTo>
                    <a:pt x="2331" y="7394"/>
                  </a:lnTo>
                  <a:lnTo>
                    <a:pt x="2247" y="6220"/>
                  </a:lnTo>
                  <a:lnTo>
                    <a:pt x="3353" y="3353"/>
                  </a:lnTo>
                  <a:lnTo>
                    <a:pt x="3370" y="3269"/>
                  </a:lnTo>
                  <a:lnTo>
                    <a:pt x="3303" y="3135"/>
                  </a:lnTo>
                  <a:lnTo>
                    <a:pt x="3236" y="3102"/>
                  </a:lnTo>
                  <a:lnTo>
                    <a:pt x="3169" y="3085"/>
                  </a:lnTo>
                  <a:lnTo>
                    <a:pt x="3035" y="3152"/>
                  </a:lnTo>
                  <a:lnTo>
                    <a:pt x="2985" y="3219"/>
                  </a:lnTo>
                  <a:lnTo>
                    <a:pt x="2197" y="5298"/>
                  </a:lnTo>
                  <a:lnTo>
                    <a:pt x="2012" y="2532"/>
                  </a:lnTo>
                  <a:lnTo>
                    <a:pt x="2683" y="252"/>
                  </a:lnTo>
                  <a:lnTo>
                    <a:pt x="2683" y="168"/>
                  </a:lnTo>
                  <a:lnTo>
                    <a:pt x="2616" y="34"/>
                  </a:lnTo>
                  <a:lnTo>
                    <a:pt x="2549" y="17"/>
                  </a:lnTo>
                  <a:lnTo>
                    <a:pt x="24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grpSp>
      <p:pic>
        <p:nvPicPr>
          <p:cNvPr id="139" name="Google Shape;139;p16"/>
          <p:cNvPicPr preferRelativeResize="0"/>
          <p:nvPr/>
        </p:nvPicPr>
        <p:blipFill>
          <a:blip r:embed="rId3">
            <a:alphaModFix/>
          </a:blip>
          <a:stretch>
            <a:fillRect/>
          </a:stretch>
        </p:blipFill>
        <p:spPr>
          <a:xfrm>
            <a:off x="152400" y="1135500"/>
            <a:ext cx="4224175" cy="3162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p:nvPr/>
        </p:nvSpPr>
        <p:spPr>
          <a:xfrm>
            <a:off x="3759693" y="1299600"/>
            <a:ext cx="710400" cy="7104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4728925" y="1299600"/>
            <a:ext cx="3969000" cy="7104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46" name="Google Shape;146;p17"/>
          <p:cNvSpPr/>
          <p:nvPr/>
        </p:nvSpPr>
        <p:spPr>
          <a:xfrm>
            <a:off x="3759693" y="2202475"/>
            <a:ext cx="710400" cy="7104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4728925" y="2202475"/>
            <a:ext cx="3969000" cy="7104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48" name="Google Shape;148;p17"/>
          <p:cNvSpPr/>
          <p:nvPr/>
        </p:nvSpPr>
        <p:spPr>
          <a:xfrm>
            <a:off x="3759693" y="3105350"/>
            <a:ext cx="710400" cy="7104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4728925" y="3105350"/>
            <a:ext cx="3969000" cy="710400"/>
          </a:xfrm>
          <a:prstGeom prst="roundRect">
            <a:avLst>
              <a:gd fmla="val 16667" name="adj"/>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0" name="Google Shape;150;p17"/>
          <p:cNvSpPr/>
          <p:nvPr/>
        </p:nvSpPr>
        <p:spPr>
          <a:xfrm>
            <a:off x="3759693" y="4008225"/>
            <a:ext cx="710400" cy="710400"/>
          </a:xfrm>
          <a:prstGeom prst="roundRect">
            <a:avLst>
              <a:gd fmla="val 16667" name="adj"/>
            </a:avLst>
          </a:pr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4728925" y="4008225"/>
            <a:ext cx="3969000" cy="7104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2" name="Google Shape;152;p17"/>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Overview</a:t>
            </a:r>
            <a:endParaRPr/>
          </a:p>
        </p:txBody>
      </p:sp>
      <p:sp>
        <p:nvSpPr>
          <p:cNvPr id="153" name="Google Shape;153;p17"/>
          <p:cNvSpPr txBox="1"/>
          <p:nvPr/>
        </p:nvSpPr>
        <p:spPr>
          <a:xfrm>
            <a:off x="5653825" y="1553400"/>
            <a:ext cx="2890200"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None, D0, D1, D2, D3, D4, DSCI, SPI drought, SPI wet</a:t>
            </a:r>
            <a:endParaRPr sz="1200">
              <a:solidFill>
                <a:schemeClr val="dk1"/>
              </a:solidFill>
              <a:latin typeface="Times New Roman"/>
              <a:ea typeface="Times New Roman"/>
              <a:cs typeface="Times New Roman"/>
              <a:sym typeface="Times New Roman"/>
            </a:endParaRPr>
          </a:p>
        </p:txBody>
      </p:sp>
      <p:sp>
        <p:nvSpPr>
          <p:cNvPr id="154" name="Google Shape;154;p17"/>
          <p:cNvSpPr txBox="1"/>
          <p:nvPr/>
        </p:nvSpPr>
        <p:spPr>
          <a:xfrm>
            <a:off x="4810473" y="1492250"/>
            <a:ext cx="68640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3000">
                <a:solidFill>
                  <a:schemeClr val="accent2"/>
                </a:solidFill>
                <a:latin typeface="Times New Roman"/>
                <a:ea typeface="Times New Roman"/>
                <a:cs typeface="Times New Roman"/>
                <a:sym typeface="Times New Roman"/>
              </a:rPr>
              <a:t>01</a:t>
            </a:r>
            <a:endParaRPr sz="3000">
              <a:solidFill>
                <a:schemeClr val="accent2"/>
              </a:solidFill>
              <a:latin typeface="Times New Roman"/>
              <a:ea typeface="Times New Roman"/>
              <a:cs typeface="Times New Roman"/>
              <a:sym typeface="Times New Roman"/>
            </a:endParaRPr>
          </a:p>
        </p:txBody>
      </p:sp>
      <p:cxnSp>
        <p:nvCxnSpPr>
          <p:cNvPr id="155" name="Google Shape;155;p17"/>
          <p:cNvCxnSpPr>
            <a:stCxn id="144" idx="3"/>
            <a:endCxn id="145" idx="1"/>
          </p:cNvCxnSpPr>
          <p:nvPr/>
        </p:nvCxnSpPr>
        <p:spPr>
          <a:xfrm>
            <a:off x="4470093" y="1654800"/>
            <a:ext cx="258900" cy="0"/>
          </a:xfrm>
          <a:prstGeom prst="straightConnector1">
            <a:avLst/>
          </a:prstGeom>
          <a:noFill/>
          <a:ln cap="flat" cmpd="sng" w="28575">
            <a:solidFill>
              <a:schemeClr val="accent2"/>
            </a:solidFill>
            <a:prstDash val="solid"/>
            <a:round/>
            <a:headEnd len="med" w="med" type="none"/>
            <a:tailEnd len="med" w="med" type="none"/>
          </a:ln>
        </p:spPr>
      </p:cxnSp>
      <p:sp>
        <p:nvSpPr>
          <p:cNvPr id="156" name="Google Shape;156;p17"/>
          <p:cNvSpPr txBox="1"/>
          <p:nvPr/>
        </p:nvSpPr>
        <p:spPr>
          <a:xfrm>
            <a:off x="4810473" y="2395125"/>
            <a:ext cx="68640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3000">
                <a:solidFill>
                  <a:schemeClr val="accent3"/>
                </a:solidFill>
                <a:latin typeface="Times New Roman"/>
                <a:ea typeface="Times New Roman"/>
                <a:cs typeface="Times New Roman"/>
                <a:sym typeface="Times New Roman"/>
              </a:rPr>
              <a:t>02</a:t>
            </a:r>
            <a:endParaRPr sz="3000">
              <a:solidFill>
                <a:schemeClr val="accent3"/>
              </a:solidFill>
              <a:latin typeface="Times New Roman"/>
              <a:ea typeface="Times New Roman"/>
              <a:cs typeface="Times New Roman"/>
              <a:sym typeface="Times New Roman"/>
            </a:endParaRPr>
          </a:p>
        </p:txBody>
      </p:sp>
      <p:cxnSp>
        <p:nvCxnSpPr>
          <p:cNvPr id="157" name="Google Shape;157;p17"/>
          <p:cNvCxnSpPr>
            <a:stCxn id="146" idx="3"/>
            <a:endCxn id="147" idx="1"/>
          </p:cNvCxnSpPr>
          <p:nvPr/>
        </p:nvCxnSpPr>
        <p:spPr>
          <a:xfrm>
            <a:off x="4470093" y="2557675"/>
            <a:ext cx="258900" cy="0"/>
          </a:xfrm>
          <a:prstGeom prst="straightConnector1">
            <a:avLst/>
          </a:prstGeom>
          <a:noFill/>
          <a:ln cap="flat" cmpd="sng" w="28575">
            <a:solidFill>
              <a:schemeClr val="accent3"/>
            </a:solidFill>
            <a:prstDash val="solid"/>
            <a:round/>
            <a:headEnd len="med" w="med" type="none"/>
            <a:tailEnd len="med" w="med" type="none"/>
          </a:ln>
        </p:spPr>
      </p:cxnSp>
      <p:sp>
        <p:nvSpPr>
          <p:cNvPr id="158" name="Google Shape;158;p17"/>
          <p:cNvSpPr txBox="1"/>
          <p:nvPr/>
        </p:nvSpPr>
        <p:spPr>
          <a:xfrm>
            <a:off x="4810473" y="3298000"/>
            <a:ext cx="68640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3000">
                <a:solidFill>
                  <a:schemeClr val="accent5"/>
                </a:solidFill>
                <a:latin typeface="Times New Roman"/>
                <a:ea typeface="Times New Roman"/>
                <a:cs typeface="Times New Roman"/>
                <a:sym typeface="Times New Roman"/>
              </a:rPr>
              <a:t>03</a:t>
            </a:r>
            <a:endParaRPr sz="3000">
              <a:solidFill>
                <a:schemeClr val="accent5"/>
              </a:solidFill>
              <a:latin typeface="Times New Roman"/>
              <a:ea typeface="Times New Roman"/>
              <a:cs typeface="Times New Roman"/>
              <a:sym typeface="Times New Roman"/>
            </a:endParaRPr>
          </a:p>
        </p:txBody>
      </p:sp>
      <p:cxnSp>
        <p:nvCxnSpPr>
          <p:cNvPr id="159" name="Google Shape;159;p17"/>
          <p:cNvCxnSpPr>
            <a:stCxn id="148" idx="3"/>
            <a:endCxn id="149" idx="1"/>
          </p:cNvCxnSpPr>
          <p:nvPr/>
        </p:nvCxnSpPr>
        <p:spPr>
          <a:xfrm>
            <a:off x="4470093" y="3460550"/>
            <a:ext cx="258900" cy="0"/>
          </a:xfrm>
          <a:prstGeom prst="straightConnector1">
            <a:avLst/>
          </a:prstGeom>
          <a:noFill/>
          <a:ln cap="flat" cmpd="sng" w="28575">
            <a:solidFill>
              <a:schemeClr val="accent5"/>
            </a:solidFill>
            <a:prstDash val="solid"/>
            <a:round/>
            <a:headEnd len="med" w="med" type="none"/>
            <a:tailEnd len="med" w="med" type="none"/>
          </a:ln>
        </p:spPr>
      </p:cxnSp>
      <p:sp>
        <p:nvSpPr>
          <p:cNvPr id="160" name="Google Shape;160;p17"/>
          <p:cNvSpPr txBox="1"/>
          <p:nvPr/>
        </p:nvSpPr>
        <p:spPr>
          <a:xfrm>
            <a:off x="4810473" y="4200875"/>
            <a:ext cx="68640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3000">
                <a:solidFill>
                  <a:schemeClr val="accent6"/>
                </a:solidFill>
                <a:latin typeface="Times New Roman"/>
                <a:ea typeface="Times New Roman"/>
                <a:cs typeface="Times New Roman"/>
                <a:sym typeface="Times New Roman"/>
              </a:rPr>
              <a:t>04</a:t>
            </a:r>
            <a:endParaRPr sz="3000">
              <a:solidFill>
                <a:schemeClr val="accent6"/>
              </a:solidFill>
              <a:latin typeface="Times New Roman"/>
              <a:ea typeface="Times New Roman"/>
              <a:cs typeface="Times New Roman"/>
              <a:sym typeface="Times New Roman"/>
            </a:endParaRPr>
          </a:p>
        </p:txBody>
      </p:sp>
      <p:cxnSp>
        <p:nvCxnSpPr>
          <p:cNvPr id="161" name="Google Shape;161;p17"/>
          <p:cNvCxnSpPr>
            <a:stCxn id="150" idx="3"/>
            <a:endCxn id="151" idx="1"/>
          </p:cNvCxnSpPr>
          <p:nvPr/>
        </p:nvCxnSpPr>
        <p:spPr>
          <a:xfrm>
            <a:off x="4470093" y="4363425"/>
            <a:ext cx="258900" cy="0"/>
          </a:xfrm>
          <a:prstGeom prst="straightConnector1">
            <a:avLst/>
          </a:prstGeom>
          <a:noFill/>
          <a:ln cap="flat" cmpd="sng" w="28575">
            <a:solidFill>
              <a:schemeClr val="accent6"/>
            </a:solidFill>
            <a:prstDash val="solid"/>
            <a:round/>
            <a:headEnd len="med" w="med" type="none"/>
            <a:tailEnd len="med" w="med" type="none"/>
          </a:ln>
        </p:spPr>
      </p:cxnSp>
      <p:sp>
        <p:nvSpPr>
          <p:cNvPr id="162" name="Google Shape;162;p17"/>
          <p:cNvSpPr txBox="1"/>
          <p:nvPr/>
        </p:nvSpPr>
        <p:spPr>
          <a:xfrm>
            <a:off x="5653825" y="1292300"/>
            <a:ext cx="2950500" cy="33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800" u="sng">
                <a:solidFill>
                  <a:schemeClr val="hlink"/>
                </a:solidFill>
                <a:latin typeface="Times New Roman"/>
                <a:ea typeface="Times New Roman"/>
                <a:cs typeface="Times New Roman"/>
                <a:sym typeface="Times New Roman"/>
                <a:hlinkClick/>
              </a:rPr>
              <a:t>Drought-related </a:t>
            </a:r>
            <a:r>
              <a:rPr b="1" lang="en-GB" sz="1800" u="sng">
                <a:solidFill>
                  <a:schemeClr val="accent2"/>
                </a:solidFill>
                <a:latin typeface="Times New Roman"/>
                <a:ea typeface="Times New Roman"/>
                <a:cs typeface="Times New Roman"/>
                <a:sym typeface="Times New Roman"/>
              </a:rPr>
              <a:t>Variables</a:t>
            </a:r>
            <a:endParaRPr b="1" sz="1800" u="sng">
              <a:solidFill>
                <a:schemeClr val="accent2"/>
              </a:solidFill>
              <a:latin typeface="Times New Roman"/>
              <a:ea typeface="Times New Roman"/>
              <a:cs typeface="Times New Roman"/>
              <a:sym typeface="Times New Roman"/>
            </a:endParaRPr>
          </a:p>
        </p:txBody>
      </p:sp>
      <p:sp>
        <p:nvSpPr>
          <p:cNvPr id="163" name="Google Shape;163;p17"/>
          <p:cNvSpPr txBox="1"/>
          <p:nvPr/>
        </p:nvSpPr>
        <p:spPr>
          <a:xfrm>
            <a:off x="5653825" y="2456275"/>
            <a:ext cx="2890200"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Average temperature, Extreme Air Temperature (Min &amp; Max), </a:t>
            </a:r>
            <a:r>
              <a:rPr lang="en-GB" sz="1200">
                <a:solidFill>
                  <a:schemeClr val="dk1"/>
                </a:solidFill>
                <a:latin typeface="Times New Roman"/>
                <a:ea typeface="Times New Roman"/>
                <a:cs typeface="Times New Roman"/>
                <a:sym typeface="Times New Roman"/>
              </a:rPr>
              <a:t>Precipitation</a:t>
            </a:r>
            <a:endParaRPr sz="1200">
              <a:solidFill>
                <a:schemeClr val="dk1"/>
              </a:solidFill>
              <a:latin typeface="Times New Roman"/>
              <a:ea typeface="Times New Roman"/>
              <a:cs typeface="Times New Roman"/>
              <a:sym typeface="Times New Roman"/>
            </a:endParaRPr>
          </a:p>
        </p:txBody>
      </p:sp>
      <p:sp>
        <p:nvSpPr>
          <p:cNvPr id="164" name="Google Shape;164;p17"/>
          <p:cNvSpPr txBox="1"/>
          <p:nvPr/>
        </p:nvSpPr>
        <p:spPr>
          <a:xfrm>
            <a:off x="5653825" y="2225525"/>
            <a:ext cx="2950500" cy="27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800" u="sng">
                <a:solidFill>
                  <a:schemeClr val="accent3"/>
                </a:solidFill>
                <a:latin typeface="Times New Roman"/>
                <a:ea typeface="Times New Roman"/>
                <a:cs typeface="Times New Roman"/>
                <a:sym typeface="Times New Roman"/>
              </a:rPr>
              <a:t>Climate-related Variables</a:t>
            </a:r>
            <a:endParaRPr b="1" sz="1800" u="sng">
              <a:solidFill>
                <a:schemeClr val="accent2"/>
              </a:solidFill>
              <a:latin typeface="Times New Roman"/>
              <a:ea typeface="Times New Roman"/>
              <a:cs typeface="Times New Roman"/>
              <a:sym typeface="Times New Roman"/>
            </a:endParaRPr>
          </a:p>
        </p:txBody>
      </p:sp>
      <p:sp>
        <p:nvSpPr>
          <p:cNvPr id="165" name="Google Shape;165;p17"/>
          <p:cNvSpPr txBox="1"/>
          <p:nvPr/>
        </p:nvSpPr>
        <p:spPr>
          <a:xfrm>
            <a:off x="5653825" y="3359150"/>
            <a:ext cx="2890200"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State, Year</a:t>
            </a:r>
            <a:endParaRPr sz="1200">
              <a:solidFill>
                <a:schemeClr val="dk1"/>
              </a:solidFill>
              <a:latin typeface="Times New Roman"/>
              <a:ea typeface="Times New Roman"/>
              <a:cs typeface="Times New Roman"/>
              <a:sym typeface="Times New Roman"/>
            </a:endParaRPr>
          </a:p>
        </p:txBody>
      </p:sp>
      <p:sp>
        <p:nvSpPr>
          <p:cNvPr id="166" name="Google Shape;166;p17"/>
          <p:cNvSpPr txBox="1"/>
          <p:nvPr/>
        </p:nvSpPr>
        <p:spPr>
          <a:xfrm>
            <a:off x="5653825" y="3098050"/>
            <a:ext cx="2699700" cy="38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800" u="sng">
                <a:solidFill>
                  <a:schemeClr val="accent5"/>
                </a:solidFill>
                <a:latin typeface="Times New Roman"/>
                <a:ea typeface="Times New Roman"/>
                <a:cs typeface="Times New Roman"/>
                <a:sym typeface="Times New Roman"/>
              </a:rPr>
              <a:t>Basic Information</a:t>
            </a:r>
            <a:endParaRPr b="1" sz="1800" u="sng">
              <a:solidFill>
                <a:schemeClr val="accent2"/>
              </a:solidFill>
              <a:latin typeface="Times New Roman"/>
              <a:ea typeface="Times New Roman"/>
              <a:cs typeface="Times New Roman"/>
              <a:sym typeface="Times New Roman"/>
            </a:endParaRPr>
          </a:p>
        </p:txBody>
      </p:sp>
      <p:sp>
        <p:nvSpPr>
          <p:cNvPr id="167" name="Google Shape;167;p17"/>
          <p:cNvSpPr txBox="1"/>
          <p:nvPr/>
        </p:nvSpPr>
        <p:spPr>
          <a:xfrm>
            <a:off x="5653825" y="4265675"/>
            <a:ext cx="2950500"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Times New Roman"/>
                <a:ea typeface="Times New Roman"/>
                <a:cs typeface="Times New Roman"/>
                <a:sym typeface="Times New Roman"/>
              </a:rPr>
              <a:t>Gallons, Value, Number of Taps, Yield per Taps</a:t>
            </a:r>
            <a:endParaRPr sz="1200">
              <a:solidFill>
                <a:schemeClr val="dk1"/>
              </a:solidFill>
              <a:latin typeface="Times New Roman"/>
              <a:ea typeface="Times New Roman"/>
              <a:cs typeface="Times New Roman"/>
              <a:sym typeface="Times New Roman"/>
            </a:endParaRPr>
          </a:p>
        </p:txBody>
      </p:sp>
      <p:sp>
        <p:nvSpPr>
          <p:cNvPr id="168" name="Google Shape;168;p17"/>
          <p:cNvSpPr txBox="1"/>
          <p:nvPr/>
        </p:nvSpPr>
        <p:spPr>
          <a:xfrm>
            <a:off x="5653825" y="4004575"/>
            <a:ext cx="2079900" cy="333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800" u="sng">
                <a:solidFill>
                  <a:schemeClr val="accent6"/>
                </a:solidFill>
                <a:latin typeface="Times New Roman"/>
                <a:ea typeface="Times New Roman"/>
                <a:cs typeface="Times New Roman"/>
                <a:sym typeface="Times New Roman"/>
              </a:rPr>
              <a:t>Production Data</a:t>
            </a:r>
            <a:endParaRPr b="1" sz="1800" u="sng">
              <a:solidFill>
                <a:schemeClr val="accent2"/>
              </a:solidFill>
              <a:latin typeface="Times New Roman"/>
              <a:ea typeface="Times New Roman"/>
              <a:cs typeface="Times New Roman"/>
              <a:sym typeface="Times New Roman"/>
            </a:endParaRPr>
          </a:p>
        </p:txBody>
      </p:sp>
      <p:grpSp>
        <p:nvGrpSpPr>
          <p:cNvPr id="169" name="Google Shape;169;p17"/>
          <p:cNvGrpSpPr/>
          <p:nvPr/>
        </p:nvGrpSpPr>
        <p:grpSpPr>
          <a:xfrm>
            <a:off x="3877079" y="1469044"/>
            <a:ext cx="381210" cy="401790"/>
            <a:chOff x="1016875" y="2992900"/>
            <a:chExt cx="649200" cy="649200"/>
          </a:xfrm>
        </p:grpSpPr>
        <p:sp>
          <p:nvSpPr>
            <p:cNvPr id="170" name="Google Shape;170;p17"/>
            <p:cNvSpPr/>
            <p:nvPr/>
          </p:nvSpPr>
          <p:spPr>
            <a:xfrm>
              <a:off x="1016875" y="2992900"/>
              <a:ext cx="649200" cy="6492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1109651" y="3151744"/>
              <a:ext cx="463648" cy="331511"/>
            </a:xfrm>
            <a:custGeom>
              <a:rect b="b" l="l" r="r" t="t"/>
              <a:pathLst>
                <a:path extrusionOk="0" h="7948" w="11116">
                  <a:moveTo>
                    <a:pt x="7394" y="655"/>
                  </a:moveTo>
                  <a:lnTo>
                    <a:pt x="7662" y="738"/>
                  </a:lnTo>
                  <a:lnTo>
                    <a:pt x="7897" y="906"/>
                  </a:lnTo>
                  <a:lnTo>
                    <a:pt x="8081" y="1141"/>
                  </a:lnTo>
                  <a:lnTo>
                    <a:pt x="8132" y="1275"/>
                  </a:lnTo>
                  <a:lnTo>
                    <a:pt x="8199" y="1392"/>
                  </a:lnTo>
                  <a:lnTo>
                    <a:pt x="8400" y="1493"/>
                  </a:lnTo>
                  <a:lnTo>
                    <a:pt x="8534" y="1476"/>
                  </a:lnTo>
                  <a:lnTo>
                    <a:pt x="8651" y="1459"/>
                  </a:lnTo>
                  <a:lnTo>
                    <a:pt x="8769" y="1443"/>
                  </a:lnTo>
                  <a:lnTo>
                    <a:pt x="8970" y="1459"/>
                  </a:lnTo>
                  <a:lnTo>
                    <a:pt x="9305" y="1610"/>
                  </a:lnTo>
                  <a:lnTo>
                    <a:pt x="9574" y="1862"/>
                  </a:lnTo>
                  <a:lnTo>
                    <a:pt x="9708" y="2214"/>
                  </a:lnTo>
                  <a:lnTo>
                    <a:pt x="9724" y="2398"/>
                  </a:lnTo>
                  <a:lnTo>
                    <a:pt x="9708" y="2583"/>
                  </a:lnTo>
                  <a:lnTo>
                    <a:pt x="9657" y="2767"/>
                  </a:lnTo>
                  <a:lnTo>
                    <a:pt x="9624" y="2884"/>
                  </a:lnTo>
                  <a:lnTo>
                    <a:pt x="9657" y="3019"/>
                  </a:lnTo>
                  <a:lnTo>
                    <a:pt x="9724" y="3119"/>
                  </a:lnTo>
                  <a:lnTo>
                    <a:pt x="9842" y="3186"/>
                  </a:lnTo>
                  <a:lnTo>
                    <a:pt x="9976" y="3253"/>
                  </a:lnTo>
                  <a:lnTo>
                    <a:pt x="10211" y="3421"/>
                  </a:lnTo>
                  <a:lnTo>
                    <a:pt x="10361" y="3656"/>
                  </a:lnTo>
                  <a:lnTo>
                    <a:pt x="10462" y="3941"/>
                  </a:lnTo>
                  <a:lnTo>
                    <a:pt x="10462" y="4075"/>
                  </a:lnTo>
                  <a:lnTo>
                    <a:pt x="10445" y="4293"/>
                  </a:lnTo>
                  <a:lnTo>
                    <a:pt x="10278" y="4628"/>
                  </a:lnTo>
                  <a:lnTo>
                    <a:pt x="9993" y="4863"/>
                  </a:lnTo>
                  <a:lnTo>
                    <a:pt x="9641" y="5014"/>
                  </a:lnTo>
                  <a:lnTo>
                    <a:pt x="9473" y="5047"/>
                  </a:lnTo>
                  <a:lnTo>
                    <a:pt x="9255" y="5047"/>
                  </a:lnTo>
                  <a:lnTo>
                    <a:pt x="9238" y="4762"/>
                  </a:lnTo>
                  <a:lnTo>
                    <a:pt x="9003" y="4242"/>
                  </a:lnTo>
                  <a:lnTo>
                    <a:pt x="8786" y="4024"/>
                  </a:lnTo>
                  <a:lnTo>
                    <a:pt x="8618" y="3890"/>
                  </a:lnTo>
                  <a:lnTo>
                    <a:pt x="8232" y="3723"/>
                  </a:lnTo>
                  <a:lnTo>
                    <a:pt x="8031" y="3689"/>
                  </a:lnTo>
                  <a:lnTo>
                    <a:pt x="7964" y="3538"/>
                  </a:lnTo>
                  <a:lnTo>
                    <a:pt x="7780" y="3236"/>
                  </a:lnTo>
                  <a:lnTo>
                    <a:pt x="7662" y="3102"/>
                  </a:lnTo>
                  <a:lnTo>
                    <a:pt x="7461" y="2951"/>
                  </a:lnTo>
                  <a:lnTo>
                    <a:pt x="6992" y="2767"/>
                  </a:lnTo>
                  <a:lnTo>
                    <a:pt x="6740" y="2750"/>
                  </a:lnTo>
                  <a:lnTo>
                    <a:pt x="6539" y="2750"/>
                  </a:lnTo>
                  <a:lnTo>
                    <a:pt x="6187" y="2851"/>
                  </a:lnTo>
                  <a:lnTo>
                    <a:pt x="6036" y="2935"/>
                  </a:lnTo>
                  <a:lnTo>
                    <a:pt x="5868" y="2700"/>
                  </a:lnTo>
                  <a:lnTo>
                    <a:pt x="5650" y="2516"/>
                  </a:lnTo>
                  <a:lnTo>
                    <a:pt x="5432" y="2348"/>
                  </a:lnTo>
                  <a:lnTo>
                    <a:pt x="4913" y="2164"/>
                  </a:lnTo>
                  <a:lnTo>
                    <a:pt x="4628" y="2147"/>
                  </a:lnTo>
                  <a:lnTo>
                    <a:pt x="4527" y="2147"/>
                  </a:lnTo>
                  <a:lnTo>
                    <a:pt x="4443" y="2164"/>
                  </a:lnTo>
                  <a:lnTo>
                    <a:pt x="4577" y="1946"/>
                  </a:lnTo>
                  <a:lnTo>
                    <a:pt x="5013" y="1694"/>
                  </a:lnTo>
                  <a:lnTo>
                    <a:pt x="5282" y="1661"/>
                  </a:lnTo>
                  <a:lnTo>
                    <a:pt x="5550" y="1694"/>
                  </a:lnTo>
                  <a:lnTo>
                    <a:pt x="5785" y="1811"/>
                  </a:lnTo>
                  <a:lnTo>
                    <a:pt x="5868" y="1862"/>
                  </a:lnTo>
                  <a:lnTo>
                    <a:pt x="6036" y="1862"/>
                  </a:lnTo>
                  <a:lnTo>
                    <a:pt x="6103" y="1828"/>
                  </a:lnTo>
                  <a:lnTo>
                    <a:pt x="6187" y="1778"/>
                  </a:lnTo>
                  <a:lnTo>
                    <a:pt x="6271" y="1644"/>
                  </a:lnTo>
                  <a:lnTo>
                    <a:pt x="6288" y="1560"/>
                  </a:lnTo>
                  <a:lnTo>
                    <a:pt x="6304" y="1376"/>
                  </a:lnTo>
                  <a:lnTo>
                    <a:pt x="6455" y="1040"/>
                  </a:lnTo>
                  <a:lnTo>
                    <a:pt x="6723" y="789"/>
                  </a:lnTo>
                  <a:lnTo>
                    <a:pt x="7059" y="655"/>
                  </a:lnTo>
                  <a:close/>
                  <a:moveTo>
                    <a:pt x="4795" y="2801"/>
                  </a:moveTo>
                  <a:lnTo>
                    <a:pt x="5114" y="2918"/>
                  </a:lnTo>
                  <a:lnTo>
                    <a:pt x="5365" y="3119"/>
                  </a:lnTo>
                  <a:lnTo>
                    <a:pt x="5533" y="3404"/>
                  </a:lnTo>
                  <a:lnTo>
                    <a:pt x="5583" y="3555"/>
                  </a:lnTo>
                  <a:lnTo>
                    <a:pt x="5617" y="3656"/>
                  </a:lnTo>
                  <a:lnTo>
                    <a:pt x="5734" y="3773"/>
                  </a:lnTo>
                  <a:lnTo>
                    <a:pt x="5835" y="3807"/>
                  </a:lnTo>
                  <a:lnTo>
                    <a:pt x="5919" y="3823"/>
                  </a:lnTo>
                  <a:lnTo>
                    <a:pt x="6103" y="3756"/>
                  </a:lnTo>
                  <a:lnTo>
                    <a:pt x="6153" y="3689"/>
                  </a:lnTo>
                  <a:lnTo>
                    <a:pt x="6271" y="3555"/>
                  </a:lnTo>
                  <a:lnTo>
                    <a:pt x="6556" y="3404"/>
                  </a:lnTo>
                  <a:lnTo>
                    <a:pt x="6874" y="3404"/>
                  </a:lnTo>
                  <a:lnTo>
                    <a:pt x="7109" y="3505"/>
                  </a:lnTo>
                  <a:lnTo>
                    <a:pt x="7293" y="3672"/>
                  </a:lnTo>
                  <a:lnTo>
                    <a:pt x="7411" y="3907"/>
                  </a:lnTo>
                  <a:lnTo>
                    <a:pt x="7444" y="4041"/>
                  </a:lnTo>
                  <a:lnTo>
                    <a:pt x="7461" y="4175"/>
                  </a:lnTo>
                  <a:lnTo>
                    <a:pt x="7562" y="4276"/>
                  </a:lnTo>
                  <a:lnTo>
                    <a:pt x="7662" y="4343"/>
                  </a:lnTo>
                  <a:lnTo>
                    <a:pt x="7947" y="4343"/>
                  </a:lnTo>
                  <a:lnTo>
                    <a:pt x="8249" y="4427"/>
                  </a:lnTo>
                  <a:lnTo>
                    <a:pt x="8366" y="4511"/>
                  </a:lnTo>
                  <a:lnTo>
                    <a:pt x="8467" y="4628"/>
                  </a:lnTo>
                  <a:lnTo>
                    <a:pt x="8584" y="4896"/>
                  </a:lnTo>
                  <a:lnTo>
                    <a:pt x="8601" y="5047"/>
                  </a:lnTo>
                  <a:lnTo>
                    <a:pt x="8584" y="5198"/>
                  </a:lnTo>
                  <a:lnTo>
                    <a:pt x="8467" y="5466"/>
                  </a:lnTo>
                  <a:lnTo>
                    <a:pt x="8366" y="5584"/>
                  </a:lnTo>
                  <a:lnTo>
                    <a:pt x="8249" y="5667"/>
                  </a:lnTo>
                  <a:lnTo>
                    <a:pt x="7947" y="5768"/>
                  </a:lnTo>
                  <a:lnTo>
                    <a:pt x="7796" y="5751"/>
                  </a:lnTo>
                  <a:lnTo>
                    <a:pt x="7662" y="5751"/>
                  </a:lnTo>
                  <a:lnTo>
                    <a:pt x="7562" y="5818"/>
                  </a:lnTo>
                  <a:lnTo>
                    <a:pt x="7461" y="5919"/>
                  </a:lnTo>
                  <a:lnTo>
                    <a:pt x="7444" y="6053"/>
                  </a:lnTo>
                  <a:lnTo>
                    <a:pt x="7428" y="6187"/>
                  </a:lnTo>
                  <a:lnTo>
                    <a:pt x="7310" y="6422"/>
                  </a:lnTo>
                  <a:lnTo>
                    <a:pt x="7109" y="6606"/>
                  </a:lnTo>
                  <a:lnTo>
                    <a:pt x="6874" y="6707"/>
                  </a:lnTo>
                  <a:lnTo>
                    <a:pt x="6556" y="6707"/>
                  </a:lnTo>
                  <a:lnTo>
                    <a:pt x="6271" y="6556"/>
                  </a:lnTo>
                  <a:lnTo>
                    <a:pt x="6153" y="6422"/>
                  </a:lnTo>
                  <a:lnTo>
                    <a:pt x="6103" y="6355"/>
                  </a:lnTo>
                  <a:lnTo>
                    <a:pt x="5919" y="6288"/>
                  </a:lnTo>
                  <a:lnTo>
                    <a:pt x="5835" y="6305"/>
                  </a:lnTo>
                  <a:lnTo>
                    <a:pt x="5734" y="6321"/>
                  </a:lnTo>
                  <a:lnTo>
                    <a:pt x="5617" y="6455"/>
                  </a:lnTo>
                  <a:lnTo>
                    <a:pt x="5583" y="6539"/>
                  </a:lnTo>
                  <a:lnTo>
                    <a:pt x="5533" y="6707"/>
                  </a:lnTo>
                  <a:lnTo>
                    <a:pt x="5365" y="6975"/>
                  </a:lnTo>
                  <a:lnTo>
                    <a:pt x="5114" y="7176"/>
                  </a:lnTo>
                  <a:lnTo>
                    <a:pt x="4795" y="7294"/>
                  </a:lnTo>
                  <a:lnTo>
                    <a:pt x="4460" y="7294"/>
                  </a:lnTo>
                  <a:lnTo>
                    <a:pt x="4142" y="7176"/>
                  </a:lnTo>
                  <a:lnTo>
                    <a:pt x="3890" y="6975"/>
                  </a:lnTo>
                  <a:lnTo>
                    <a:pt x="3722" y="6707"/>
                  </a:lnTo>
                  <a:lnTo>
                    <a:pt x="3672" y="6539"/>
                  </a:lnTo>
                  <a:lnTo>
                    <a:pt x="3639" y="6455"/>
                  </a:lnTo>
                  <a:lnTo>
                    <a:pt x="3521" y="6321"/>
                  </a:lnTo>
                  <a:lnTo>
                    <a:pt x="3421" y="6305"/>
                  </a:lnTo>
                  <a:lnTo>
                    <a:pt x="3387" y="6288"/>
                  </a:lnTo>
                  <a:lnTo>
                    <a:pt x="3354" y="6288"/>
                  </a:lnTo>
                  <a:lnTo>
                    <a:pt x="3203" y="6321"/>
                  </a:lnTo>
                  <a:lnTo>
                    <a:pt x="3102" y="6422"/>
                  </a:lnTo>
                  <a:lnTo>
                    <a:pt x="2985" y="6556"/>
                  </a:lnTo>
                  <a:lnTo>
                    <a:pt x="2700" y="6707"/>
                  </a:lnTo>
                  <a:lnTo>
                    <a:pt x="2381" y="6707"/>
                  </a:lnTo>
                  <a:lnTo>
                    <a:pt x="2146" y="6606"/>
                  </a:lnTo>
                  <a:lnTo>
                    <a:pt x="1945" y="6422"/>
                  </a:lnTo>
                  <a:lnTo>
                    <a:pt x="1828" y="6187"/>
                  </a:lnTo>
                  <a:lnTo>
                    <a:pt x="1811" y="6053"/>
                  </a:lnTo>
                  <a:lnTo>
                    <a:pt x="1794" y="5919"/>
                  </a:lnTo>
                  <a:lnTo>
                    <a:pt x="1694" y="5818"/>
                  </a:lnTo>
                  <a:lnTo>
                    <a:pt x="1576" y="5751"/>
                  </a:lnTo>
                  <a:lnTo>
                    <a:pt x="1291" y="5751"/>
                  </a:lnTo>
                  <a:lnTo>
                    <a:pt x="1006" y="5667"/>
                  </a:lnTo>
                  <a:lnTo>
                    <a:pt x="889" y="5584"/>
                  </a:lnTo>
                  <a:lnTo>
                    <a:pt x="788" y="5466"/>
                  </a:lnTo>
                  <a:lnTo>
                    <a:pt x="671" y="5198"/>
                  </a:lnTo>
                  <a:lnTo>
                    <a:pt x="654" y="5047"/>
                  </a:lnTo>
                  <a:lnTo>
                    <a:pt x="671" y="4896"/>
                  </a:lnTo>
                  <a:lnTo>
                    <a:pt x="772" y="4645"/>
                  </a:lnTo>
                  <a:lnTo>
                    <a:pt x="956" y="4460"/>
                  </a:lnTo>
                  <a:lnTo>
                    <a:pt x="1224" y="4343"/>
                  </a:lnTo>
                  <a:lnTo>
                    <a:pt x="1576" y="4343"/>
                  </a:lnTo>
                  <a:lnTo>
                    <a:pt x="1694" y="4276"/>
                  </a:lnTo>
                  <a:lnTo>
                    <a:pt x="1794" y="4175"/>
                  </a:lnTo>
                  <a:lnTo>
                    <a:pt x="1811" y="4041"/>
                  </a:lnTo>
                  <a:lnTo>
                    <a:pt x="1845" y="3907"/>
                  </a:lnTo>
                  <a:lnTo>
                    <a:pt x="1962" y="3672"/>
                  </a:lnTo>
                  <a:lnTo>
                    <a:pt x="2146" y="3505"/>
                  </a:lnTo>
                  <a:lnTo>
                    <a:pt x="2381" y="3404"/>
                  </a:lnTo>
                  <a:lnTo>
                    <a:pt x="2700" y="3404"/>
                  </a:lnTo>
                  <a:lnTo>
                    <a:pt x="2985" y="3555"/>
                  </a:lnTo>
                  <a:lnTo>
                    <a:pt x="3102" y="3689"/>
                  </a:lnTo>
                  <a:lnTo>
                    <a:pt x="3152" y="3756"/>
                  </a:lnTo>
                  <a:lnTo>
                    <a:pt x="3337" y="3823"/>
                  </a:lnTo>
                  <a:lnTo>
                    <a:pt x="3421" y="3807"/>
                  </a:lnTo>
                  <a:lnTo>
                    <a:pt x="3521" y="3773"/>
                  </a:lnTo>
                  <a:lnTo>
                    <a:pt x="3639" y="3656"/>
                  </a:lnTo>
                  <a:lnTo>
                    <a:pt x="3672" y="3555"/>
                  </a:lnTo>
                  <a:lnTo>
                    <a:pt x="3722" y="3404"/>
                  </a:lnTo>
                  <a:lnTo>
                    <a:pt x="3890" y="3119"/>
                  </a:lnTo>
                  <a:lnTo>
                    <a:pt x="4142" y="2918"/>
                  </a:lnTo>
                  <a:lnTo>
                    <a:pt x="4460" y="2801"/>
                  </a:lnTo>
                  <a:close/>
                  <a:moveTo>
                    <a:pt x="7243" y="1"/>
                  </a:moveTo>
                  <a:lnTo>
                    <a:pt x="6975" y="18"/>
                  </a:lnTo>
                  <a:lnTo>
                    <a:pt x="6505" y="168"/>
                  </a:lnTo>
                  <a:lnTo>
                    <a:pt x="6103" y="453"/>
                  </a:lnTo>
                  <a:lnTo>
                    <a:pt x="5818" y="839"/>
                  </a:lnTo>
                  <a:lnTo>
                    <a:pt x="5717" y="1074"/>
                  </a:lnTo>
                  <a:lnTo>
                    <a:pt x="5500" y="1023"/>
                  </a:lnTo>
                  <a:lnTo>
                    <a:pt x="5282" y="1023"/>
                  </a:lnTo>
                  <a:lnTo>
                    <a:pt x="4963" y="1040"/>
                  </a:lnTo>
                  <a:lnTo>
                    <a:pt x="4393" y="1275"/>
                  </a:lnTo>
                  <a:lnTo>
                    <a:pt x="4158" y="1476"/>
                  </a:lnTo>
                  <a:lnTo>
                    <a:pt x="3974" y="1677"/>
                  </a:lnTo>
                  <a:lnTo>
                    <a:pt x="3722" y="2180"/>
                  </a:lnTo>
                  <a:lnTo>
                    <a:pt x="3672" y="2449"/>
                  </a:lnTo>
                  <a:lnTo>
                    <a:pt x="3639" y="2482"/>
                  </a:lnTo>
                  <a:lnTo>
                    <a:pt x="3605" y="2516"/>
                  </a:lnTo>
                  <a:lnTo>
                    <a:pt x="3387" y="2700"/>
                  </a:lnTo>
                  <a:lnTo>
                    <a:pt x="3219" y="2935"/>
                  </a:lnTo>
                  <a:lnTo>
                    <a:pt x="3069" y="2851"/>
                  </a:lnTo>
                  <a:lnTo>
                    <a:pt x="2716" y="2750"/>
                  </a:lnTo>
                  <a:lnTo>
                    <a:pt x="2532" y="2750"/>
                  </a:lnTo>
                  <a:lnTo>
                    <a:pt x="2264" y="2767"/>
                  </a:lnTo>
                  <a:lnTo>
                    <a:pt x="1794" y="2951"/>
                  </a:lnTo>
                  <a:lnTo>
                    <a:pt x="1593" y="3102"/>
                  </a:lnTo>
                  <a:lnTo>
                    <a:pt x="1476" y="3236"/>
                  </a:lnTo>
                  <a:lnTo>
                    <a:pt x="1291" y="3538"/>
                  </a:lnTo>
                  <a:lnTo>
                    <a:pt x="1224" y="3689"/>
                  </a:lnTo>
                  <a:lnTo>
                    <a:pt x="973" y="3739"/>
                  </a:lnTo>
                  <a:lnTo>
                    <a:pt x="537" y="3957"/>
                  </a:lnTo>
                  <a:lnTo>
                    <a:pt x="202" y="4326"/>
                  </a:lnTo>
                  <a:lnTo>
                    <a:pt x="17" y="4796"/>
                  </a:lnTo>
                  <a:lnTo>
                    <a:pt x="1" y="5047"/>
                  </a:lnTo>
                  <a:lnTo>
                    <a:pt x="17" y="5332"/>
                  </a:lnTo>
                  <a:lnTo>
                    <a:pt x="252" y="5852"/>
                  </a:lnTo>
                  <a:lnTo>
                    <a:pt x="470" y="6070"/>
                  </a:lnTo>
                  <a:lnTo>
                    <a:pt x="638" y="6204"/>
                  </a:lnTo>
                  <a:lnTo>
                    <a:pt x="1023" y="6372"/>
                  </a:lnTo>
                  <a:lnTo>
                    <a:pt x="1224" y="6405"/>
                  </a:lnTo>
                  <a:lnTo>
                    <a:pt x="1291" y="6606"/>
                  </a:lnTo>
                  <a:lnTo>
                    <a:pt x="1543" y="6958"/>
                  </a:lnTo>
                  <a:lnTo>
                    <a:pt x="1895" y="7210"/>
                  </a:lnTo>
                  <a:lnTo>
                    <a:pt x="2297" y="7344"/>
                  </a:lnTo>
                  <a:lnTo>
                    <a:pt x="2532" y="7361"/>
                  </a:lnTo>
                  <a:lnTo>
                    <a:pt x="2716" y="7361"/>
                  </a:lnTo>
                  <a:lnTo>
                    <a:pt x="3069" y="7260"/>
                  </a:lnTo>
                  <a:lnTo>
                    <a:pt x="3236" y="7160"/>
                  </a:lnTo>
                  <a:lnTo>
                    <a:pt x="3387" y="7394"/>
                  </a:lnTo>
                  <a:lnTo>
                    <a:pt x="3605" y="7595"/>
                  </a:lnTo>
                  <a:lnTo>
                    <a:pt x="3840" y="7746"/>
                  </a:lnTo>
                  <a:lnTo>
                    <a:pt x="4343" y="7931"/>
                  </a:lnTo>
                  <a:lnTo>
                    <a:pt x="4628" y="7948"/>
                  </a:lnTo>
                  <a:lnTo>
                    <a:pt x="4913" y="7931"/>
                  </a:lnTo>
                  <a:lnTo>
                    <a:pt x="5432" y="7746"/>
                  </a:lnTo>
                  <a:lnTo>
                    <a:pt x="5650" y="7595"/>
                  </a:lnTo>
                  <a:lnTo>
                    <a:pt x="5868" y="7394"/>
                  </a:lnTo>
                  <a:lnTo>
                    <a:pt x="6019" y="7160"/>
                  </a:lnTo>
                  <a:lnTo>
                    <a:pt x="6187" y="7260"/>
                  </a:lnTo>
                  <a:lnTo>
                    <a:pt x="6539" y="7361"/>
                  </a:lnTo>
                  <a:lnTo>
                    <a:pt x="6723" y="7361"/>
                  </a:lnTo>
                  <a:lnTo>
                    <a:pt x="6958" y="7344"/>
                  </a:lnTo>
                  <a:lnTo>
                    <a:pt x="7360" y="7210"/>
                  </a:lnTo>
                  <a:lnTo>
                    <a:pt x="7713" y="6958"/>
                  </a:lnTo>
                  <a:lnTo>
                    <a:pt x="7964" y="6606"/>
                  </a:lnTo>
                  <a:lnTo>
                    <a:pt x="8031" y="6405"/>
                  </a:lnTo>
                  <a:lnTo>
                    <a:pt x="8232" y="6372"/>
                  </a:lnTo>
                  <a:lnTo>
                    <a:pt x="8635" y="6204"/>
                  </a:lnTo>
                  <a:lnTo>
                    <a:pt x="8786" y="6070"/>
                  </a:lnTo>
                  <a:lnTo>
                    <a:pt x="8970" y="5902"/>
                  </a:lnTo>
                  <a:lnTo>
                    <a:pt x="9087" y="5684"/>
                  </a:lnTo>
                  <a:lnTo>
                    <a:pt x="9221" y="5701"/>
                  </a:lnTo>
                  <a:lnTo>
                    <a:pt x="9439" y="5701"/>
                  </a:lnTo>
                  <a:lnTo>
                    <a:pt x="9540" y="5684"/>
                  </a:lnTo>
                  <a:lnTo>
                    <a:pt x="9859" y="5634"/>
                  </a:lnTo>
                  <a:lnTo>
                    <a:pt x="10412" y="5382"/>
                  </a:lnTo>
                  <a:lnTo>
                    <a:pt x="10630" y="5198"/>
                  </a:lnTo>
                  <a:lnTo>
                    <a:pt x="10848" y="4963"/>
                  </a:lnTo>
                  <a:lnTo>
                    <a:pt x="11099" y="4393"/>
                  </a:lnTo>
                  <a:lnTo>
                    <a:pt x="11116" y="4075"/>
                  </a:lnTo>
                  <a:lnTo>
                    <a:pt x="11099" y="3874"/>
                  </a:lnTo>
                  <a:lnTo>
                    <a:pt x="10999" y="3471"/>
                  </a:lnTo>
                  <a:lnTo>
                    <a:pt x="10797" y="3119"/>
                  </a:lnTo>
                  <a:lnTo>
                    <a:pt x="10512" y="2834"/>
                  </a:lnTo>
                  <a:lnTo>
                    <a:pt x="10345" y="2717"/>
                  </a:lnTo>
                  <a:lnTo>
                    <a:pt x="10378" y="2566"/>
                  </a:lnTo>
                  <a:lnTo>
                    <a:pt x="10378" y="2398"/>
                  </a:lnTo>
                  <a:lnTo>
                    <a:pt x="10345" y="2080"/>
                  </a:lnTo>
                  <a:lnTo>
                    <a:pt x="10110" y="1510"/>
                  </a:lnTo>
                  <a:lnTo>
                    <a:pt x="9674" y="1074"/>
                  </a:lnTo>
                  <a:lnTo>
                    <a:pt x="9104" y="822"/>
                  </a:lnTo>
                  <a:lnTo>
                    <a:pt x="8769" y="806"/>
                  </a:lnTo>
                  <a:lnTo>
                    <a:pt x="8635" y="806"/>
                  </a:lnTo>
                  <a:lnTo>
                    <a:pt x="8517" y="621"/>
                  </a:lnTo>
                  <a:lnTo>
                    <a:pt x="8216" y="336"/>
                  </a:lnTo>
                  <a:lnTo>
                    <a:pt x="7863" y="118"/>
                  </a:lnTo>
                  <a:lnTo>
                    <a:pt x="74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7"/>
          <p:cNvGrpSpPr/>
          <p:nvPr/>
        </p:nvGrpSpPr>
        <p:grpSpPr>
          <a:xfrm>
            <a:off x="3877083" y="2356776"/>
            <a:ext cx="381210" cy="401790"/>
            <a:chOff x="945025" y="1663406"/>
            <a:chExt cx="649200" cy="649200"/>
          </a:xfrm>
        </p:grpSpPr>
        <p:sp>
          <p:nvSpPr>
            <p:cNvPr id="173" name="Google Shape;173;p17"/>
            <p:cNvSpPr/>
            <p:nvPr/>
          </p:nvSpPr>
          <p:spPr>
            <a:xfrm>
              <a:off x="945025" y="1663406"/>
              <a:ext cx="649200" cy="6492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1069805" y="1785591"/>
              <a:ext cx="404817" cy="252574"/>
            </a:xfrm>
            <a:custGeom>
              <a:rect b="b" l="l" r="r" t="t"/>
              <a:pathLst>
                <a:path extrusionOk="0" h="6926" w="11100">
                  <a:moveTo>
                    <a:pt x="5550" y="638"/>
                  </a:moveTo>
                  <a:lnTo>
                    <a:pt x="5768" y="655"/>
                  </a:lnTo>
                  <a:lnTo>
                    <a:pt x="6170" y="806"/>
                  </a:lnTo>
                  <a:lnTo>
                    <a:pt x="6489" y="1057"/>
                  </a:lnTo>
                  <a:lnTo>
                    <a:pt x="6724" y="1426"/>
                  </a:lnTo>
                  <a:lnTo>
                    <a:pt x="6774" y="1627"/>
                  </a:lnTo>
                  <a:lnTo>
                    <a:pt x="6807" y="1728"/>
                  </a:lnTo>
                  <a:lnTo>
                    <a:pt x="6942" y="1845"/>
                  </a:lnTo>
                  <a:lnTo>
                    <a:pt x="7025" y="1879"/>
                  </a:lnTo>
                  <a:lnTo>
                    <a:pt x="7126" y="1895"/>
                  </a:lnTo>
                  <a:lnTo>
                    <a:pt x="7294" y="1828"/>
                  </a:lnTo>
                  <a:lnTo>
                    <a:pt x="7361" y="1761"/>
                  </a:lnTo>
                  <a:lnTo>
                    <a:pt x="7512" y="1594"/>
                  </a:lnTo>
                  <a:lnTo>
                    <a:pt x="7897" y="1392"/>
                  </a:lnTo>
                  <a:lnTo>
                    <a:pt x="8115" y="1376"/>
                  </a:lnTo>
                  <a:lnTo>
                    <a:pt x="8283" y="1392"/>
                  </a:lnTo>
                  <a:lnTo>
                    <a:pt x="8601" y="1510"/>
                  </a:lnTo>
                  <a:lnTo>
                    <a:pt x="8853" y="1745"/>
                  </a:lnTo>
                  <a:lnTo>
                    <a:pt x="9020" y="2063"/>
                  </a:lnTo>
                  <a:lnTo>
                    <a:pt x="9037" y="2231"/>
                  </a:lnTo>
                  <a:lnTo>
                    <a:pt x="9071" y="2365"/>
                  </a:lnTo>
                  <a:lnTo>
                    <a:pt x="9155" y="2465"/>
                  </a:lnTo>
                  <a:lnTo>
                    <a:pt x="9272" y="2533"/>
                  </a:lnTo>
                  <a:lnTo>
                    <a:pt x="9406" y="2533"/>
                  </a:lnTo>
                  <a:lnTo>
                    <a:pt x="9607" y="2516"/>
                  </a:lnTo>
                  <a:lnTo>
                    <a:pt x="9976" y="2633"/>
                  </a:lnTo>
                  <a:lnTo>
                    <a:pt x="10144" y="2750"/>
                  </a:lnTo>
                  <a:lnTo>
                    <a:pt x="10278" y="2901"/>
                  </a:lnTo>
                  <a:lnTo>
                    <a:pt x="10446" y="3253"/>
                  </a:lnTo>
                  <a:lnTo>
                    <a:pt x="10462" y="3455"/>
                  </a:lnTo>
                  <a:lnTo>
                    <a:pt x="10446" y="3656"/>
                  </a:lnTo>
                  <a:lnTo>
                    <a:pt x="10278" y="4008"/>
                  </a:lnTo>
                  <a:lnTo>
                    <a:pt x="10144" y="4159"/>
                  </a:lnTo>
                  <a:lnTo>
                    <a:pt x="9976" y="4276"/>
                  </a:lnTo>
                  <a:lnTo>
                    <a:pt x="9607" y="4393"/>
                  </a:lnTo>
                  <a:lnTo>
                    <a:pt x="9406" y="4377"/>
                  </a:lnTo>
                  <a:lnTo>
                    <a:pt x="9272" y="4377"/>
                  </a:lnTo>
                  <a:lnTo>
                    <a:pt x="9155" y="4461"/>
                  </a:lnTo>
                  <a:lnTo>
                    <a:pt x="9071" y="4544"/>
                  </a:lnTo>
                  <a:lnTo>
                    <a:pt x="9037" y="4678"/>
                  </a:lnTo>
                  <a:lnTo>
                    <a:pt x="9020" y="4863"/>
                  </a:lnTo>
                  <a:lnTo>
                    <a:pt x="8870" y="5181"/>
                  </a:lnTo>
                  <a:lnTo>
                    <a:pt x="8618" y="5416"/>
                  </a:lnTo>
                  <a:lnTo>
                    <a:pt x="8283" y="5534"/>
                  </a:lnTo>
                  <a:lnTo>
                    <a:pt x="8115" y="5550"/>
                  </a:lnTo>
                  <a:lnTo>
                    <a:pt x="7880" y="5534"/>
                  </a:lnTo>
                  <a:lnTo>
                    <a:pt x="7512" y="5332"/>
                  </a:lnTo>
                  <a:lnTo>
                    <a:pt x="7361" y="5165"/>
                  </a:lnTo>
                  <a:lnTo>
                    <a:pt x="7294" y="5098"/>
                  </a:lnTo>
                  <a:lnTo>
                    <a:pt x="7126" y="5031"/>
                  </a:lnTo>
                  <a:lnTo>
                    <a:pt x="7025" y="5047"/>
                  </a:lnTo>
                  <a:lnTo>
                    <a:pt x="6942" y="5064"/>
                  </a:lnTo>
                  <a:lnTo>
                    <a:pt x="6807" y="5198"/>
                  </a:lnTo>
                  <a:lnTo>
                    <a:pt x="6774" y="5282"/>
                  </a:lnTo>
                  <a:lnTo>
                    <a:pt x="6724" y="5500"/>
                  </a:lnTo>
                  <a:lnTo>
                    <a:pt x="6489" y="5852"/>
                  </a:lnTo>
                  <a:lnTo>
                    <a:pt x="6170" y="6120"/>
                  </a:lnTo>
                  <a:lnTo>
                    <a:pt x="5768" y="6254"/>
                  </a:lnTo>
                  <a:lnTo>
                    <a:pt x="5550" y="6271"/>
                  </a:lnTo>
                  <a:lnTo>
                    <a:pt x="5332" y="6254"/>
                  </a:lnTo>
                  <a:lnTo>
                    <a:pt x="4930" y="6120"/>
                  </a:lnTo>
                  <a:lnTo>
                    <a:pt x="4611" y="5852"/>
                  </a:lnTo>
                  <a:lnTo>
                    <a:pt x="4393" y="5500"/>
                  </a:lnTo>
                  <a:lnTo>
                    <a:pt x="4326" y="5282"/>
                  </a:lnTo>
                  <a:lnTo>
                    <a:pt x="4293" y="5198"/>
                  </a:lnTo>
                  <a:lnTo>
                    <a:pt x="4159" y="5064"/>
                  </a:lnTo>
                  <a:lnTo>
                    <a:pt x="4075" y="5047"/>
                  </a:lnTo>
                  <a:lnTo>
                    <a:pt x="4041" y="5031"/>
                  </a:lnTo>
                  <a:lnTo>
                    <a:pt x="4008" y="5031"/>
                  </a:lnTo>
                  <a:lnTo>
                    <a:pt x="3857" y="5064"/>
                  </a:lnTo>
                  <a:lnTo>
                    <a:pt x="3739" y="5165"/>
                  </a:lnTo>
                  <a:lnTo>
                    <a:pt x="3605" y="5332"/>
                  </a:lnTo>
                  <a:lnTo>
                    <a:pt x="3220" y="5534"/>
                  </a:lnTo>
                  <a:lnTo>
                    <a:pt x="2985" y="5550"/>
                  </a:lnTo>
                  <a:lnTo>
                    <a:pt x="2817" y="5534"/>
                  </a:lnTo>
                  <a:lnTo>
                    <a:pt x="2482" y="5416"/>
                  </a:lnTo>
                  <a:lnTo>
                    <a:pt x="2231" y="5181"/>
                  </a:lnTo>
                  <a:lnTo>
                    <a:pt x="2080" y="4863"/>
                  </a:lnTo>
                  <a:lnTo>
                    <a:pt x="2063" y="4678"/>
                  </a:lnTo>
                  <a:lnTo>
                    <a:pt x="2029" y="4544"/>
                  </a:lnTo>
                  <a:lnTo>
                    <a:pt x="1945" y="4461"/>
                  </a:lnTo>
                  <a:lnTo>
                    <a:pt x="1828" y="4377"/>
                  </a:lnTo>
                  <a:lnTo>
                    <a:pt x="1694" y="4377"/>
                  </a:lnTo>
                  <a:lnTo>
                    <a:pt x="1493" y="4393"/>
                  </a:lnTo>
                  <a:lnTo>
                    <a:pt x="1124" y="4276"/>
                  </a:lnTo>
                  <a:lnTo>
                    <a:pt x="956" y="4159"/>
                  </a:lnTo>
                  <a:lnTo>
                    <a:pt x="822" y="4008"/>
                  </a:lnTo>
                  <a:lnTo>
                    <a:pt x="655" y="3656"/>
                  </a:lnTo>
                  <a:lnTo>
                    <a:pt x="655" y="3455"/>
                  </a:lnTo>
                  <a:lnTo>
                    <a:pt x="655" y="3270"/>
                  </a:lnTo>
                  <a:lnTo>
                    <a:pt x="805" y="2935"/>
                  </a:lnTo>
                  <a:lnTo>
                    <a:pt x="1057" y="2683"/>
                  </a:lnTo>
                  <a:lnTo>
                    <a:pt x="1392" y="2533"/>
                  </a:lnTo>
                  <a:lnTo>
                    <a:pt x="1577" y="2516"/>
                  </a:lnTo>
                  <a:lnTo>
                    <a:pt x="1644" y="2533"/>
                  </a:lnTo>
                  <a:lnTo>
                    <a:pt x="1828" y="2533"/>
                  </a:lnTo>
                  <a:lnTo>
                    <a:pt x="1945" y="2465"/>
                  </a:lnTo>
                  <a:lnTo>
                    <a:pt x="2029" y="2365"/>
                  </a:lnTo>
                  <a:lnTo>
                    <a:pt x="2063" y="2231"/>
                  </a:lnTo>
                  <a:lnTo>
                    <a:pt x="2096" y="2063"/>
                  </a:lnTo>
                  <a:lnTo>
                    <a:pt x="2247" y="1745"/>
                  </a:lnTo>
                  <a:lnTo>
                    <a:pt x="2499" y="1510"/>
                  </a:lnTo>
                  <a:lnTo>
                    <a:pt x="2817" y="1392"/>
                  </a:lnTo>
                  <a:lnTo>
                    <a:pt x="2985" y="1376"/>
                  </a:lnTo>
                  <a:lnTo>
                    <a:pt x="3220" y="1392"/>
                  </a:lnTo>
                  <a:lnTo>
                    <a:pt x="3605" y="1594"/>
                  </a:lnTo>
                  <a:lnTo>
                    <a:pt x="3739" y="1761"/>
                  </a:lnTo>
                  <a:lnTo>
                    <a:pt x="3806" y="1828"/>
                  </a:lnTo>
                  <a:lnTo>
                    <a:pt x="3974" y="1895"/>
                  </a:lnTo>
                  <a:lnTo>
                    <a:pt x="4075" y="1879"/>
                  </a:lnTo>
                  <a:lnTo>
                    <a:pt x="4159" y="1845"/>
                  </a:lnTo>
                  <a:lnTo>
                    <a:pt x="4293" y="1728"/>
                  </a:lnTo>
                  <a:lnTo>
                    <a:pt x="4326" y="1627"/>
                  </a:lnTo>
                  <a:lnTo>
                    <a:pt x="4376" y="1426"/>
                  </a:lnTo>
                  <a:lnTo>
                    <a:pt x="4611" y="1057"/>
                  </a:lnTo>
                  <a:lnTo>
                    <a:pt x="4930" y="806"/>
                  </a:lnTo>
                  <a:lnTo>
                    <a:pt x="5332" y="655"/>
                  </a:lnTo>
                  <a:lnTo>
                    <a:pt x="5550" y="638"/>
                  </a:lnTo>
                  <a:close/>
                  <a:moveTo>
                    <a:pt x="5550" y="1"/>
                  </a:moveTo>
                  <a:lnTo>
                    <a:pt x="5232" y="18"/>
                  </a:lnTo>
                  <a:lnTo>
                    <a:pt x="4611" y="236"/>
                  </a:lnTo>
                  <a:lnTo>
                    <a:pt x="4343" y="420"/>
                  </a:lnTo>
                  <a:lnTo>
                    <a:pt x="4075" y="672"/>
                  </a:lnTo>
                  <a:lnTo>
                    <a:pt x="3874" y="990"/>
                  </a:lnTo>
                  <a:lnTo>
                    <a:pt x="3672" y="873"/>
                  </a:lnTo>
                  <a:lnTo>
                    <a:pt x="3236" y="739"/>
                  </a:lnTo>
                  <a:lnTo>
                    <a:pt x="2985" y="722"/>
                  </a:lnTo>
                  <a:lnTo>
                    <a:pt x="2700" y="739"/>
                  </a:lnTo>
                  <a:lnTo>
                    <a:pt x="2147" y="957"/>
                  </a:lnTo>
                  <a:lnTo>
                    <a:pt x="1912" y="1141"/>
                  </a:lnTo>
                  <a:lnTo>
                    <a:pt x="1761" y="1309"/>
                  </a:lnTo>
                  <a:lnTo>
                    <a:pt x="1543" y="1677"/>
                  </a:lnTo>
                  <a:lnTo>
                    <a:pt x="1476" y="1879"/>
                  </a:lnTo>
                  <a:lnTo>
                    <a:pt x="1158" y="1912"/>
                  </a:lnTo>
                  <a:lnTo>
                    <a:pt x="638" y="2180"/>
                  </a:lnTo>
                  <a:lnTo>
                    <a:pt x="235" y="2600"/>
                  </a:lnTo>
                  <a:lnTo>
                    <a:pt x="17" y="3153"/>
                  </a:lnTo>
                  <a:lnTo>
                    <a:pt x="1" y="3455"/>
                  </a:lnTo>
                  <a:lnTo>
                    <a:pt x="17" y="3790"/>
                  </a:lnTo>
                  <a:lnTo>
                    <a:pt x="286" y="4393"/>
                  </a:lnTo>
                  <a:lnTo>
                    <a:pt x="537" y="4645"/>
                  </a:lnTo>
                  <a:lnTo>
                    <a:pt x="738" y="4813"/>
                  </a:lnTo>
                  <a:lnTo>
                    <a:pt x="1208" y="4997"/>
                  </a:lnTo>
                  <a:lnTo>
                    <a:pt x="1459" y="5031"/>
                  </a:lnTo>
                  <a:lnTo>
                    <a:pt x="1543" y="5282"/>
                  </a:lnTo>
                  <a:lnTo>
                    <a:pt x="1828" y="5701"/>
                  </a:lnTo>
                  <a:lnTo>
                    <a:pt x="2231" y="6020"/>
                  </a:lnTo>
                  <a:lnTo>
                    <a:pt x="2717" y="6187"/>
                  </a:lnTo>
                  <a:lnTo>
                    <a:pt x="2985" y="6204"/>
                  </a:lnTo>
                  <a:lnTo>
                    <a:pt x="3236" y="6187"/>
                  </a:lnTo>
                  <a:lnTo>
                    <a:pt x="3672" y="6053"/>
                  </a:lnTo>
                  <a:lnTo>
                    <a:pt x="3874" y="5936"/>
                  </a:lnTo>
                  <a:lnTo>
                    <a:pt x="4075" y="6238"/>
                  </a:lnTo>
                  <a:lnTo>
                    <a:pt x="4360" y="6489"/>
                  </a:lnTo>
                  <a:lnTo>
                    <a:pt x="4611" y="6690"/>
                  </a:lnTo>
                  <a:lnTo>
                    <a:pt x="5232" y="6891"/>
                  </a:lnTo>
                  <a:lnTo>
                    <a:pt x="5550" y="6925"/>
                  </a:lnTo>
                  <a:lnTo>
                    <a:pt x="5869" y="6891"/>
                  </a:lnTo>
                  <a:lnTo>
                    <a:pt x="6489" y="6690"/>
                  </a:lnTo>
                  <a:lnTo>
                    <a:pt x="6757" y="6489"/>
                  </a:lnTo>
                  <a:lnTo>
                    <a:pt x="7025" y="6238"/>
                  </a:lnTo>
                  <a:lnTo>
                    <a:pt x="7227" y="5936"/>
                  </a:lnTo>
                  <a:lnTo>
                    <a:pt x="7428" y="6053"/>
                  </a:lnTo>
                  <a:lnTo>
                    <a:pt x="7880" y="6187"/>
                  </a:lnTo>
                  <a:lnTo>
                    <a:pt x="8115" y="6204"/>
                  </a:lnTo>
                  <a:lnTo>
                    <a:pt x="8383" y="6187"/>
                  </a:lnTo>
                  <a:lnTo>
                    <a:pt x="8870" y="6020"/>
                  </a:lnTo>
                  <a:lnTo>
                    <a:pt x="9272" y="5701"/>
                  </a:lnTo>
                  <a:lnTo>
                    <a:pt x="9557" y="5282"/>
                  </a:lnTo>
                  <a:lnTo>
                    <a:pt x="9641" y="5031"/>
                  </a:lnTo>
                  <a:lnTo>
                    <a:pt x="9892" y="4997"/>
                  </a:lnTo>
                  <a:lnTo>
                    <a:pt x="10362" y="4813"/>
                  </a:lnTo>
                  <a:lnTo>
                    <a:pt x="10580" y="4645"/>
                  </a:lnTo>
                  <a:lnTo>
                    <a:pt x="10814" y="4393"/>
                  </a:lnTo>
                  <a:lnTo>
                    <a:pt x="11083" y="3790"/>
                  </a:lnTo>
                  <a:lnTo>
                    <a:pt x="11099" y="3455"/>
                  </a:lnTo>
                  <a:lnTo>
                    <a:pt x="11083" y="3119"/>
                  </a:lnTo>
                  <a:lnTo>
                    <a:pt x="10814" y="2516"/>
                  </a:lnTo>
                  <a:lnTo>
                    <a:pt x="10580" y="2264"/>
                  </a:lnTo>
                  <a:lnTo>
                    <a:pt x="10362" y="2113"/>
                  </a:lnTo>
                  <a:lnTo>
                    <a:pt x="9892" y="1912"/>
                  </a:lnTo>
                  <a:lnTo>
                    <a:pt x="9641" y="1879"/>
                  </a:lnTo>
                  <a:lnTo>
                    <a:pt x="9574" y="1677"/>
                  </a:lnTo>
                  <a:lnTo>
                    <a:pt x="9339" y="1309"/>
                  </a:lnTo>
                  <a:lnTo>
                    <a:pt x="9188" y="1141"/>
                  </a:lnTo>
                  <a:lnTo>
                    <a:pt x="8953" y="957"/>
                  </a:lnTo>
                  <a:lnTo>
                    <a:pt x="8400" y="739"/>
                  </a:lnTo>
                  <a:lnTo>
                    <a:pt x="8115" y="722"/>
                  </a:lnTo>
                  <a:lnTo>
                    <a:pt x="7880" y="739"/>
                  </a:lnTo>
                  <a:lnTo>
                    <a:pt x="7428" y="873"/>
                  </a:lnTo>
                  <a:lnTo>
                    <a:pt x="7227" y="990"/>
                  </a:lnTo>
                  <a:lnTo>
                    <a:pt x="7025" y="672"/>
                  </a:lnTo>
                  <a:lnTo>
                    <a:pt x="6757" y="420"/>
                  </a:lnTo>
                  <a:lnTo>
                    <a:pt x="6489" y="236"/>
                  </a:lnTo>
                  <a:lnTo>
                    <a:pt x="5885" y="18"/>
                  </a:lnTo>
                  <a:lnTo>
                    <a:pt x="55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1116890" y="2028951"/>
              <a:ext cx="89315" cy="90512"/>
            </a:xfrm>
            <a:custGeom>
              <a:rect b="b" l="l" r="r" t="t"/>
              <a:pathLst>
                <a:path extrusionOk="0" h="2482" w="2449">
                  <a:moveTo>
                    <a:pt x="1225" y="1"/>
                  </a:moveTo>
                  <a:lnTo>
                    <a:pt x="1090" y="17"/>
                  </a:lnTo>
                  <a:lnTo>
                    <a:pt x="923" y="202"/>
                  </a:lnTo>
                  <a:lnTo>
                    <a:pt x="889" y="336"/>
                  </a:lnTo>
                  <a:lnTo>
                    <a:pt x="889" y="453"/>
                  </a:lnTo>
                  <a:lnTo>
                    <a:pt x="805" y="369"/>
                  </a:lnTo>
                  <a:lnTo>
                    <a:pt x="705" y="286"/>
                  </a:lnTo>
                  <a:lnTo>
                    <a:pt x="453" y="286"/>
                  </a:lnTo>
                  <a:lnTo>
                    <a:pt x="353" y="369"/>
                  </a:lnTo>
                  <a:lnTo>
                    <a:pt x="269" y="470"/>
                  </a:lnTo>
                  <a:lnTo>
                    <a:pt x="269" y="721"/>
                  </a:lnTo>
                  <a:lnTo>
                    <a:pt x="353" y="822"/>
                  </a:lnTo>
                  <a:lnTo>
                    <a:pt x="437" y="923"/>
                  </a:lnTo>
                  <a:lnTo>
                    <a:pt x="319" y="923"/>
                  </a:lnTo>
                  <a:lnTo>
                    <a:pt x="185" y="939"/>
                  </a:lnTo>
                  <a:lnTo>
                    <a:pt x="17" y="1107"/>
                  </a:lnTo>
                  <a:lnTo>
                    <a:pt x="1" y="1241"/>
                  </a:lnTo>
                  <a:lnTo>
                    <a:pt x="17" y="1375"/>
                  </a:lnTo>
                  <a:lnTo>
                    <a:pt x="185" y="1543"/>
                  </a:lnTo>
                  <a:lnTo>
                    <a:pt x="319" y="1560"/>
                  </a:lnTo>
                  <a:lnTo>
                    <a:pt x="437" y="1560"/>
                  </a:lnTo>
                  <a:lnTo>
                    <a:pt x="353" y="1644"/>
                  </a:lnTo>
                  <a:lnTo>
                    <a:pt x="269" y="1761"/>
                  </a:lnTo>
                  <a:lnTo>
                    <a:pt x="269" y="2012"/>
                  </a:lnTo>
                  <a:lnTo>
                    <a:pt x="353" y="2113"/>
                  </a:lnTo>
                  <a:lnTo>
                    <a:pt x="453" y="2197"/>
                  </a:lnTo>
                  <a:lnTo>
                    <a:pt x="705" y="2197"/>
                  </a:lnTo>
                  <a:lnTo>
                    <a:pt x="822" y="2113"/>
                  </a:lnTo>
                  <a:lnTo>
                    <a:pt x="889" y="2029"/>
                  </a:lnTo>
                  <a:lnTo>
                    <a:pt x="889" y="2147"/>
                  </a:lnTo>
                  <a:lnTo>
                    <a:pt x="923" y="2281"/>
                  </a:lnTo>
                  <a:lnTo>
                    <a:pt x="1090" y="2465"/>
                  </a:lnTo>
                  <a:lnTo>
                    <a:pt x="1225" y="2482"/>
                  </a:lnTo>
                  <a:lnTo>
                    <a:pt x="1359" y="2465"/>
                  </a:lnTo>
                  <a:lnTo>
                    <a:pt x="1526" y="2281"/>
                  </a:lnTo>
                  <a:lnTo>
                    <a:pt x="1543" y="2147"/>
                  </a:lnTo>
                  <a:lnTo>
                    <a:pt x="1543" y="2029"/>
                  </a:lnTo>
                  <a:lnTo>
                    <a:pt x="1644" y="2113"/>
                  </a:lnTo>
                  <a:lnTo>
                    <a:pt x="1744" y="2197"/>
                  </a:lnTo>
                  <a:lnTo>
                    <a:pt x="1862" y="2214"/>
                  </a:lnTo>
                  <a:lnTo>
                    <a:pt x="1996" y="2197"/>
                  </a:lnTo>
                  <a:lnTo>
                    <a:pt x="2096" y="2113"/>
                  </a:lnTo>
                  <a:lnTo>
                    <a:pt x="2180" y="2012"/>
                  </a:lnTo>
                  <a:lnTo>
                    <a:pt x="2180" y="1761"/>
                  </a:lnTo>
                  <a:lnTo>
                    <a:pt x="2096" y="1660"/>
                  </a:lnTo>
                  <a:lnTo>
                    <a:pt x="2012" y="1576"/>
                  </a:lnTo>
                  <a:lnTo>
                    <a:pt x="2130" y="1576"/>
                  </a:lnTo>
                  <a:lnTo>
                    <a:pt x="2247" y="1543"/>
                  </a:lnTo>
                  <a:lnTo>
                    <a:pt x="2432" y="1375"/>
                  </a:lnTo>
                  <a:lnTo>
                    <a:pt x="2448" y="1241"/>
                  </a:lnTo>
                  <a:lnTo>
                    <a:pt x="2432" y="1107"/>
                  </a:lnTo>
                  <a:lnTo>
                    <a:pt x="2247" y="939"/>
                  </a:lnTo>
                  <a:lnTo>
                    <a:pt x="2130" y="923"/>
                  </a:lnTo>
                  <a:lnTo>
                    <a:pt x="2012" y="923"/>
                  </a:lnTo>
                  <a:lnTo>
                    <a:pt x="2096" y="839"/>
                  </a:lnTo>
                  <a:lnTo>
                    <a:pt x="2163" y="738"/>
                  </a:lnTo>
                  <a:lnTo>
                    <a:pt x="2163" y="487"/>
                  </a:lnTo>
                  <a:lnTo>
                    <a:pt x="2096" y="369"/>
                  </a:lnTo>
                  <a:lnTo>
                    <a:pt x="1979" y="302"/>
                  </a:lnTo>
                  <a:lnTo>
                    <a:pt x="1727" y="302"/>
                  </a:lnTo>
                  <a:lnTo>
                    <a:pt x="1627" y="369"/>
                  </a:lnTo>
                  <a:lnTo>
                    <a:pt x="1543" y="453"/>
                  </a:lnTo>
                  <a:lnTo>
                    <a:pt x="1543" y="336"/>
                  </a:lnTo>
                  <a:lnTo>
                    <a:pt x="1526" y="202"/>
                  </a:lnTo>
                  <a:lnTo>
                    <a:pt x="1359" y="17"/>
                  </a:lnTo>
                  <a:lnTo>
                    <a:pt x="1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1236734" y="2094997"/>
              <a:ext cx="70971" cy="95399"/>
            </a:xfrm>
            <a:custGeom>
              <a:rect b="b" l="l" r="r" t="t"/>
              <a:pathLst>
                <a:path extrusionOk="0" h="2616" w="1946">
                  <a:moveTo>
                    <a:pt x="973" y="889"/>
                  </a:moveTo>
                  <a:lnTo>
                    <a:pt x="1208" y="1325"/>
                  </a:lnTo>
                  <a:lnTo>
                    <a:pt x="1308" y="1626"/>
                  </a:lnTo>
                  <a:lnTo>
                    <a:pt x="1275" y="1761"/>
                  </a:lnTo>
                  <a:lnTo>
                    <a:pt x="1107" y="1945"/>
                  </a:lnTo>
                  <a:lnTo>
                    <a:pt x="973" y="1962"/>
                  </a:lnTo>
                  <a:lnTo>
                    <a:pt x="839" y="1945"/>
                  </a:lnTo>
                  <a:lnTo>
                    <a:pt x="671" y="1761"/>
                  </a:lnTo>
                  <a:lnTo>
                    <a:pt x="655" y="1626"/>
                  </a:lnTo>
                  <a:lnTo>
                    <a:pt x="738" y="1325"/>
                  </a:lnTo>
                  <a:lnTo>
                    <a:pt x="973" y="889"/>
                  </a:lnTo>
                  <a:close/>
                  <a:moveTo>
                    <a:pt x="973" y="0"/>
                  </a:moveTo>
                  <a:lnTo>
                    <a:pt x="839" y="34"/>
                  </a:lnTo>
                  <a:lnTo>
                    <a:pt x="655" y="201"/>
                  </a:lnTo>
                  <a:lnTo>
                    <a:pt x="571" y="302"/>
                  </a:lnTo>
                  <a:lnTo>
                    <a:pt x="453" y="486"/>
                  </a:lnTo>
                  <a:lnTo>
                    <a:pt x="336" y="688"/>
                  </a:lnTo>
                  <a:lnTo>
                    <a:pt x="185" y="989"/>
                  </a:lnTo>
                  <a:lnTo>
                    <a:pt x="17" y="1459"/>
                  </a:lnTo>
                  <a:lnTo>
                    <a:pt x="1" y="1626"/>
                  </a:lnTo>
                  <a:lnTo>
                    <a:pt x="17" y="1828"/>
                  </a:lnTo>
                  <a:lnTo>
                    <a:pt x="168" y="2180"/>
                  </a:lnTo>
                  <a:lnTo>
                    <a:pt x="420" y="2448"/>
                  </a:lnTo>
                  <a:lnTo>
                    <a:pt x="772" y="2599"/>
                  </a:lnTo>
                  <a:lnTo>
                    <a:pt x="973" y="2616"/>
                  </a:lnTo>
                  <a:lnTo>
                    <a:pt x="1174" y="2599"/>
                  </a:lnTo>
                  <a:lnTo>
                    <a:pt x="1526" y="2448"/>
                  </a:lnTo>
                  <a:lnTo>
                    <a:pt x="1795" y="2180"/>
                  </a:lnTo>
                  <a:lnTo>
                    <a:pt x="1945" y="1828"/>
                  </a:lnTo>
                  <a:lnTo>
                    <a:pt x="1945" y="1626"/>
                  </a:lnTo>
                  <a:lnTo>
                    <a:pt x="1929" y="1459"/>
                  </a:lnTo>
                  <a:lnTo>
                    <a:pt x="1761" y="989"/>
                  </a:lnTo>
                  <a:lnTo>
                    <a:pt x="1610" y="688"/>
                  </a:lnTo>
                  <a:lnTo>
                    <a:pt x="1493" y="486"/>
                  </a:lnTo>
                  <a:lnTo>
                    <a:pt x="1375" y="302"/>
                  </a:lnTo>
                  <a:lnTo>
                    <a:pt x="1308" y="201"/>
                  </a:lnTo>
                  <a:lnTo>
                    <a:pt x="1107" y="34"/>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1358401" y="2026508"/>
              <a:ext cx="71591" cy="94815"/>
            </a:xfrm>
            <a:custGeom>
              <a:rect b="b" l="l" r="r" t="t"/>
              <a:pathLst>
                <a:path extrusionOk="0" h="2600" w="1963">
                  <a:moveTo>
                    <a:pt x="973" y="872"/>
                  </a:moveTo>
                  <a:lnTo>
                    <a:pt x="1225" y="1325"/>
                  </a:lnTo>
                  <a:lnTo>
                    <a:pt x="1309" y="1627"/>
                  </a:lnTo>
                  <a:lnTo>
                    <a:pt x="1292" y="1761"/>
                  </a:lnTo>
                  <a:lnTo>
                    <a:pt x="1107" y="1928"/>
                  </a:lnTo>
                  <a:lnTo>
                    <a:pt x="973" y="1945"/>
                  </a:lnTo>
                  <a:lnTo>
                    <a:pt x="856" y="1928"/>
                  </a:lnTo>
                  <a:lnTo>
                    <a:pt x="672" y="1761"/>
                  </a:lnTo>
                  <a:lnTo>
                    <a:pt x="655" y="1627"/>
                  </a:lnTo>
                  <a:lnTo>
                    <a:pt x="739" y="1325"/>
                  </a:lnTo>
                  <a:lnTo>
                    <a:pt x="973" y="872"/>
                  </a:lnTo>
                  <a:close/>
                  <a:moveTo>
                    <a:pt x="973" y="0"/>
                  </a:moveTo>
                  <a:lnTo>
                    <a:pt x="839" y="17"/>
                  </a:lnTo>
                  <a:lnTo>
                    <a:pt x="655" y="185"/>
                  </a:lnTo>
                  <a:lnTo>
                    <a:pt x="588" y="285"/>
                  </a:lnTo>
                  <a:lnTo>
                    <a:pt x="470" y="470"/>
                  </a:lnTo>
                  <a:lnTo>
                    <a:pt x="336" y="688"/>
                  </a:lnTo>
                  <a:lnTo>
                    <a:pt x="185" y="973"/>
                  </a:lnTo>
                  <a:lnTo>
                    <a:pt x="18" y="1459"/>
                  </a:lnTo>
                  <a:lnTo>
                    <a:pt x="1" y="1627"/>
                  </a:lnTo>
                  <a:lnTo>
                    <a:pt x="18" y="1828"/>
                  </a:lnTo>
                  <a:lnTo>
                    <a:pt x="169" y="2180"/>
                  </a:lnTo>
                  <a:lnTo>
                    <a:pt x="437" y="2431"/>
                  </a:lnTo>
                  <a:lnTo>
                    <a:pt x="772" y="2582"/>
                  </a:lnTo>
                  <a:lnTo>
                    <a:pt x="973" y="2599"/>
                  </a:lnTo>
                  <a:lnTo>
                    <a:pt x="1175" y="2582"/>
                  </a:lnTo>
                  <a:lnTo>
                    <a:pt x="1527" y="2431"/>
                  </a:lnTo>
                  <a:lnTo>
                    <a:pt x="1795" y="2180"/>
                  </a:lnTo>
                  <a:lnTo>
                    <a:pt x="1946" y="1828"/>
                  </a:lnTo>
                  <a:lnTo>
                    <a:pt x="1963" y="1627"/>
                  </a:lnTo>
                  <a:lnTo>
                    <a:pt x="1946" y="1459"/>
                  </a:lnTo>
                  <a:lnTo>
                    <a:pt x="1778" y="973"/>
                  </a:lnTo>
                  <a:lnTo>
                    <a:pt x="1610" y="688"/>
                  </a:lnTo>
                  <a:lnTo>
                    <a:pt x="1493" y="470"/>
                  </a:lnTo>
                  <a:lnTo>
                    <a:pt x="1376" y="285"/>
                  </a:lnTo>
                  <a:lnTo>
                    <a:pt x="1309" y="185"/>
                  </a:lnTo>
                  <a:lnTo>
                    <a:pt x="1107" y="17"/>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7"/>
          <p:cNvSpPr/>
          <p:nvPr/>
        </p:nvSpPr>
        <p:spPr>
          <a:xfrm>
            <a:off x="3924287" y="3248900"/>
            <a:ext cx="381233" cy="423287"/>
          </a:xfrm>
          <a:custGeom>
            <a:rect b="b" l="l" r="r" t="t"/>
            <a:pathLst>
              <a:path extrusionOk="0" h="19188" w="16259">
                <a:moveTo>
                  <a:pt x="8626" y="13818"/>
                </a:moveTo>
                <a:lnTo>
                  <a:pt x="10562" y="14057"/>
                </a:lnTo>
                <a:lnTo>
                  <a:pt x="12499" y="14284"/>
                </a:lnTo>
                <a:lnTo>
                  <a:pt x="12172" y="13127"/>
                </a:lnTo>
                <a:lnTo>
                  <a:pt x="12147" y="12963"/>
                </a:lnTo>
                <a:lnTo>
                  <a:pt x="12247" y="12662"/>
                </a:lnTo>
                <a:lnTo>
                  <a:pt x="12348" y="12561"/>
                </a:lnTo>
                <a:lnTo>
                  <a:pt x="16258" y="9242"/>
                </a:lnTo>
                <a:lnTo>
                  <a:pt x="15453" y="8852"/>
                </a:lnTo>
                <a:lnTo>
                  <a:pt x="15340" y="8802"/>
                </a:lnTo>
                <a:lnTo>
                  <a:pt x="15214" y="8663"/>
                </a:lnTo>
                <a:lnTo>
                  <a:pt x="15227" y="8336"/>
                </a:lnTo>
                <a:lnTo>
                  <a:pt x="15328" y="7997"/>
                </a:lnTo>
                <a:lnTo>
                  <a:pt x="15919" y="5721"/>
                </a:lnTo>
                <a:lnTo>
                  <a:pt x="13643" y="6237"/>
                </a:lnTo>
                <a:lnTo>
                  <a:pt x="13492" y="6237"/>
                </a:lnTo>
                <a:lnTo>
                  <a:pt x="13291" y="6086"/>
                </a:lnTo>
                <a:lnTo>
                  <a:pt x="13253" y="5985"/>
                </a:lnTo>
                <a:lnTo>
                  <a:pt x="12951" y="4916"/>
                </a:lnTo>
                <a:lnTo>
                  <a:pt x="11153" y="7016"/>
                </a:lnTo>
                <a:lnTo>
                  <a:pt x="11053" y="7129"/>
                </a:lnTo>
                <a:lnTo>
                  <a:pt x="10801" y="7243"/>
                </a:lnTo>
                <a:lnTo>
                  <a:pt x="10638" y="7192"/>
                </a:lnTo>
                <a:lnTo>
                  <a:pt x="10562" y="7092"/>
                </a:lnTo>
                <a:lnTo>
                  <a:pt x="10499" y="6840"/>
                </a:lnTo>
                <a:lnTo>
                  <a:pt x="10537" y="6576"/>
                </a:lnTo>
                <a:lnTo>
                  <a:pt x="11317" y="2301"/>
                </a:lnTo>
                <a:lnTo>
                  <a:pt x="10273" y="2880"/>
                </a:lnTo>
                <a:lnTo>
                  <a:pt x="10172" y="2930"/>
                </a:lnTo>
                <a:lnTo>
                  <a:pt x="9959" y="2993"/>
                </a:lnTo>
                <a:lnTo>
                  <a:pt x="9770" y="2968"/>
                </a:lnTo>
                <a:lnTo>
                  <a:pt x="9619" y="2867"/>
                </a:lnTo>
                <a:lnTo>
                  <a:pt x="9556" y="2766"/>
                </a:lnTo>
                <a:lnTo>
                  <a:pt x="8136" y="0"/>
                </a:lnTo>
                <a:lnTo>
                  <a:pt x="6702" y="2766"/>
                </a:lnTo>
                <a:lnTo>
                  <a:pt x="6639" y="2867"/>
                </a:lnTo>
                <a:lnTo>
                  <a:pt x="6488" y="2968"/>
                </a:lnTo>
                <a:lnTo>
                  <a:pt x="6300" y="2993"/>
                </a:lnTo>
                <a:lnTo>
                  <a:pt x="6086" y="2930"/>
                </a:lnTo>
                <a:lnTo>
                  <a:pt x="5985" y="2880"/>
                </a:lnTo>
                <a:lnTo>
                  <a:pt x="4942" y="2301"/>
                </a:lnTo>
                <a:lnTo>
                  <a:pt x="5721" y="6576"/>
                </a:lnTo>
                <a:lnTo>
                  <a:pt x="5759" y="6840"/>
                </a:lnTo>
                <a:lnTo>
                  <a:pt x="5696" y="7092"/>
                </a:lnTo>
                <a:lnTo>
                  <a:pt x="5621" y="7192"/>
                </a:lnTo>
                <a:lnTo>
                  <a:pt x="5457" y="7243"/>
                </a:lnTo>
                <a:lnTo>
                  <a:pt x="5206" y="7129"/>
                </a:lnTo>
                <a:lnTo>
                  <a:pt x="5105" y="7016"/>
                </a:lnTo>
                <a:lnTo>
                  <a:pt x="3320" y="4916"/>
                </a:lnTo>
                <a:lnTo>
                  <a:pt x="3006" y="5985"/>
                </a:lnTo>
                <a:lnTo>
                  <a:pt x="2968" y="6086"/>
                </a:lnTo>
                <a:lnTo>
                  <a:pt x="2767" y="6237"/>
                </a:lnTo>
                <a:lnTo>
                  <a:pt x="2616" y="6237"/>
                </a:lnTo>
                <a:lnTo>
                  <a:pt x="340" y="5721"/>
                </a:lnTo>
                <a:lnTo>
                  <a:pt x="931" y="7997"/>
                </a:lnTo>
                <a:lnTo>
                  <a:pt x="1032" y="8336"/>
                </a:lnTo>
                <a:lnTo>
                  <a:pt x="1044" y="8663"/>
                </a:lnTo>
                <a:lnTo>
                  <a:pt x="931" y="8802"/>
                </a:lnTo>
                <a:lnTo>
                  <a:pt x="805" y="8852"/>
                </a:lnTo>
                <a:lnTo>
                  <a:pt x="1" y="9242"/>
                </a:lnTo>
                <a:lnTo>
                  <a:pt x="3911" y="12561"/>
                </a:lnTo>
                <a:lnTo>
                  <a:pt x="4024" y="12662"/>
                </a:lnTo>
                <a:lnTo>
                  <a:pt x="4112" y="12963"/>
                </a:lnTo>
                <a:lnTo>
                  <a:pt x="4087" y="13127"/>
                </a:lnTo>
                <a:lnTo>
                  <a:pt x="3760" y="14284"/>
                </a:lnTo>
                <a:lnTo>
                  <a:pt x="5696" y="14057"/>
                </a:lnTo>
                <a:lnTo>
                  <a:pt x="7633" y="13818"/>
                </a:lnTo>
                <a:lnTo>
                  <a:pt x="7746" y="13844"/>
                </a:lnTo>
                <a:lnTo>
                  <a:pt x="7947" y="13969"/>
                </a:lnTo>
                <a:lnTo>
                  <a:pt x="7972" y="14083"/>
                </a:lnTo>
                <a:lnTo>
                  <a:pt x="7620" y="19187"/>
                </a:lnTo>
                <a:lnTo>
                  <a:pt x="8639" y="19187"/>
                </a:lnTo>
                <a:lnTo>
                  <a:pt x="8286" y="14083"/>
                </a:lnTo>
                <a:lnTo>
                  <a:pt x="8312" y="13969"/>
                </a:lnTo>
                <a:lnTo>
                  <a:pt x="8513" y="13844"/>
                </a:lnTo>
                <a:lnTo>
                  <a:pt x="8626" y="13818"/>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17"/>
          <p:cNvPicPr preferRelativeResize="0"/>
          <p:nvPr/>
        </p:nvPicPr>
        <p:blipFill>
          <a:blip r:embed="rId3">
            <a:alphaModFix/>
          </a:blip>
          <a:stretch>
            <a:fillRect/>
          </a:stretch>
        </p:blipFill>
        <p:spPr>
          <a:xfrm>
            <a:off x="3900650" y="4162526"/>
            <a:ext cx="428500" cy="454924"/>
          </a:xfrm>
          <a:prstGeom prst="rect">
            <a:avLst/>
          </a:prstGeom>
          <a:noFill/>
          <a:ln>
            <a:noFill/>
          </a:ln>
        </p:spPr>
      </p:pic>
      <p:pic>
        <p:nvPicPr>
          <p:cNvPr id="180" name="Google Shape;180;p17"/>
          <p:cNvPicPr preferRelativeResize="0"/>
          <p:nvPr/>
        </p:nvPicPr>
        <p:blipFill>
          <a:blip r:embed="rId4">
            <a:alphaModFix/>
          </a:blip>
          <a:stretch>
            <a:fillRect/>
          </a:stretch>
        </p:blipFill>
        <p:spPr>
          <a:xfrm>
            <a:off x="511126" y="1163446"/>
            <a:ext cx="2707850" cy="3649599"/>
          </a:xfrm>
          <a:prstGeom prst="rect">
            <a:avLst/>
          </a:prstGeom>
          <a:noFill/>
          <a:ln>
            <a:noFill/>
          </a:ln>
        </p:spPr>
      </p:pic>
      <p:sp>
        <p:nvSpPr>
          <p:cNvPr id="181" name="Google Shape;181;p17"/>
          <p:cNvSpPr/>
          <p:nvPr/>
        </p:nvSpPr>
        <p:spPr>
          <a:xfrm>
            <a:off x="2356225" y="1163425"/>
            <a:ext cx="862743" cy="982761"/>
          </a:xfrm>
          <a:custGeom>
            <a:rect b="b" l="l" r="r" t="t"/>
            <a:pathLst>
              <a:path extrusionOk="0" h="19188" w="16259">
                <a:moveTo>
                  <a:pt x="8626" y="13818"/>
                </a:moveTo>
                <a:lnTo>
                  <a:pt x="10562" y="14057"/>
                </a:lnTo>
                <a:lnTo>
                  <a:pt x="12499" y="14284"/>
                </a:lnTo>
                <a:lnTo>
                  <a:pt x="12172" y="13127"/>
                </a:lnTo>
                <a:lnTo>
                  <a:pt x="12147" y="12963"/>
                </a:lnTo>
                <a:lnTo>
                  <a:pt x="12247" y="12662"/>
                </a:lnTo>
                <a:lnTo>
                  <a:pt x="12348" y="12561"/>
                </a:lnTo>
                <a:lnTo>
                  <a:pt x="16258" y="9242"/>
                </a:lnTo>
                <a:lnTo>
                  <a:pt x="15453" y="8852"/>
                </a:lnTo>
                <a:lnTo>
                  <a:pt x="15340" y="8802"/>
                </a:lnTo>
                <a:lnTo>
                  <a:pt x="15214" y="8663"/>
                </a:lnTo>
                <a:lnTo>
                  <a:pt x="15227" y="8336"/>
                </a:lnTo>
                <a:lnTo>
                  <a:pt x="15328" y="7997"/>
                </a:lnTo>
                <a:lnTo>
                  <a:pt x="15919" y="5721"/>
                </a:lnTo>
                <a:lnTo>
                  <a:pt x="13643" y="6237"/>
                </a:lnTo>
                <a:lnTo>
                  <a:pt x="13492" y="6237"/>
                </a:lnTo>
                <a:lnTo>
                  <a:pt x="13291" y="6086"/>
                </a:lnTo>
                <a:lnTo>
                  <a:pt x="13253" y="5985"/>
                </a:lnTo>
                <a:lnTo>
                  <a:pt x="12951" y="4916"/>
                </a:lnTo>
                <a:lnTo>
                  <a:pt x="11153" y="7016"/>
                </a:lnTo>
                <a:lnTo>
                  <a:pt x="11053" y="7129"/>
                </a:lnTo>
                <a:lnTo>
                  <a:pt x="10801" y="7243"/>
                </a:lnTo>
                <a:lnTo>
                  <a:pt x="10638" y="7192"/>
                </a:lnTo>
                <a:lnTo>
                  <a:pt x="10562" y="7092"/>
                </a:lnTo>
                <a:lnTo>
                  <a:pt x="10499" y="6840"/>
                </a:lnTo>
                <a:lnTo>
                  <a:pt x="10537" y="6576"/>
                </a:lnTo>
                <a:lnTo>
                  <a:pt x="11317" y="2301"/>
                </a:lnTo>
                <a:lnTo>
                  <a:pt x="10273" y="2880"/>
                </a:lnTo>
                <a:lnTo>
                  <a:pt x="10172" y="2930"/>
                </a:lnTo>
                <a:lnTo>
                  <a:pt x="9959" y="2993"/>
                </a:lnTo>
                <a:lnTo>
                  <a:pt x="9770" y="2968"/>
                </a:lnTo>
                <a:lnTo>
                  <a:pt x="9619" y="2867"/>
                </a:lnTo>
                <a:lnTo>
                  <a:pt x="9556" y="2766"/>
                </a:lnTo>
                <a:lnTo>
                  <a:pt x="8136" y="0"/>
                </a:lnTo>
                <a:lnTo>
                  <a:pt x="6702" y="2766"/>
                </a:lnTo>
                <a:lnTo>
                  <a:pt x="6639" y="2867"/>
                </a:lnTo>
                <a:lnTo>
                  <a:pt x="6488" y="2968"/>
                </a:lnTo>
                <a:lnTo>
                  <a:pt x="6300" y="2993"/>
                </a:lnTo>
                <a:lnTo>
                  <a:pt x="6086" y="2930"/>
                </a:lnTo>
                <a:lnTo>
                  <a:pt x="5985" y="2880"/>
                </a:lnTo>
                <a:lnTo>
                  <a:pt x="4942" y="2301"/>
                </a:lnTo>
                <a:lnTo>
                  <a:pt x="5721" y="6576"/>
                </a:lnTo>
                <a:lnTo>
                  <a:pt x="5759" y="6840"/>
                </a:lnTo>
                <a:lnTo>
                  <a:pt x="5696" y="7092"/>
                </a:lnTo>
                <a:lnTo>
                  <a:pt x="5621" y="7192"/>
                </a:lnTo>
                <a:lnTo>
                  <a:pt x="5457" y="7243"/>
                </a:lnTo>
                <a:lnTo>
                  <a:pt x="5206" y="7129"/>
                </a:lnTo>
                <a:lnTo>
                  <a:pt x="5105" y="7016"/>
                </a:lnTo>
                <a:lnTo>
                  <a:pt x="3320" y="4916"/>
                </a:lnTo>
                <a:lnTo>
                  <a:pt x="3006" y="5985"/>
                </a:lnTo>
                <a:lnTo>
                  <a:pt x="2968" y="6086"/>
                </a:lnTo>
                <a:lnTo>
                  <a:pt x="2767" y="6237"/>
                </a:lnTo>
                <a:lnTo>
                  <a:pt x="2616" y="6237"/>
                </a:lnTo>
                <a:lnTo>
                  <a:pt x="340" y="5721"/>
                </a:lnTo>
                <a:lnTo>
                  <a:pt x="931" y="7997"/>
                </a:lnTo>
                <a:lnTo>
                  <a:pt x="1032" y="8336"/>
                </a:lnTo>
                <a:lnTo>
                  <a:pt x="1044" y="8663"/>
                </a:lnTo>
                <a:lnTo>
                  <a:pt x="931" y="8802"/>
                </a:lnTo>
                <a:lnTo>
                  <a:pt x="805" y="8852"/>
                </a:lnTo>
                <a:lnTo>
                  <a:pt x="1" y="9242"/>
                </a:lnTo>
                <a:lnTo>
                  <a:pt x="3911" y="12561"/>
                </a:lnTo>
                <a:lnTo>
                  <a:pt x="4024" y="12662"/>
                </a:lnTo>
                <a:lnTo>
                  <a:pt x="4112" y="12963"/>
                </a:lnTo>
                <a:lnTo>
                  <a:pt x="4087" y="13127"/>
                </a:lnTo>
                <a:lnTo>
                  <a:pt x="3760" y="14284"/>
                </a:lnTo>
                <a:lnTo>
                  <a:pt x="5696" y="14057"/>
                </a:lnTo>
                <a:lnTo>
                  <a:pt x="7633" y="13818"/>
                </a:lnTo>
                <a:lnTo>
                  <a:pt x="7746" y="13844"/>
                </a:lnTo>
                <a:lnTo>
                  <a:pt x="7947" y="13969"/>
                </a:lnTo>
                <a:lnTo>
                  <a:pt x="7972" y="14083"/>
                </a:lnTo>
                <a:lnTo>
                  <a:pt x="7620" y="19187"/>
                </a:lnTo>
                <a:lnTo>
                  <a:pt x="8639" y="19187"/>
                </a:lnTo>
                <a:lnTo>
                  <a:pt x="8286" y="14083"/>
                </a:lnTo>
                <a:lnTo>
                  <a:pt x="8312" y="13969"/>
                </a:lnTo>
                <a:lnTo>
                  <a:pt x="8513" y="13844"/>
                </a:lnTo>
                <a:lnTo>
                  <a:pt x="8626" y="13818"/>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Data Preprocessing</a:t>
            </a:r>
            <a:endParaRPr sz="2400"/>
          </a:p>
        </p:txBody>
      </p:sp>
      <p:sp>
        <p:nvSpPr>
          <p:cNvPr id="187" name="Google Shape;187;p18"/>
          <p:cNvSpPr txBox="1"/>
          <p:nvPr/>
        </p:nvSpPr>
        <p:spPr>
          <a:xfrm>
            <a:off x="4618150" y="1762375"/>
            <a:ext cx="40803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oboto"/>
              <a:buChar char="●"/>
            </a:pPr>
            <a:r>
              <a:rPr lang="en-GB" sz="1500">
                <a:latin typeface="Times New Roman"/>
                <a:ea typeface="Times New Roman"/>
                <a:cs typeface="Times New Roman"/>
                <a:sym typeface="Times New Roman"/>
              </a:rPr>
              <a:t>Missing value: drought related variable for </a:t>
            </a:r>
            <a:r>
              <a:rPr b="1" lang="en-GB" sz="1500">
                <a:latin typeface="Times New Roman"/>
                <a:ea typeface="Times New Roman"/>
                <a:cs typeface="Times New Roman"/>
                <a:sym typeface="Times New Roman"/>
              </a:rPr>
              <a:t>64</a:t>
            </a:r>
            <a:r>
              <a:rPr lang="en-GB" sz="1500">
                <a:latin typeface="Times New Roman"/>
                <a:ea typeface="Times New Roman"/>
                <a:cs typeface="Times New Roman"/>
                <a:sym typeface="Times New Roman"/>
              </a:rPr>
              <a:t> rows </a:t>
            </a:r>
            <a:r>
              <a:rPr lang="en-GB" sz="1500">
                <a:solidFill>
                  <a:schemeClr val="dk1"/>
                </a:solidFill>
                <a:latin typeface="Times New Roman"/>
                <a:ea typeface="Times New Roman"/>
                <a:cs typeface="Times New Roman"/>
                <a:sym typeface="Times New Roman"/>
              </a:rPr>
              <a:t>(</a:t>
            </a:r>
            <a:r>
              <a:rPr lang="en-GB" sz="1500">
                <a:solidFill>
                  <a:srgbClr val="0E101A"/>
                </a:solidFill>
                <a:latin typeface="Times New Roman"/>
                <a:ea typeface="Times New Roman"/>
                <a:cs typeface="Times New Roman"/>
                <a:sym typeface="Times New Roman"/>
              </a:rPr>
              <a:t>1992 to 1999</a:t>
            </a:r>
            <a:r>
              <a:rPr lang="en-GB" sz="1500">
                <a:solidFill>
                  <a:schemeClr val="dk1"/>
                </a:solidFill>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solidFill>
                  <a:schemeClr val="dk1"/>
                </a:solidFill>
                <a:latin typeface="Times New Roman"/>
                <a:ea typeface="Times New Roman"/>
                <a:cs typeface="Times New Roman"/>
                <a:sym typeface="Times New Roman"/>
              </a:rPr>
              <a:t>Data processing goal: </a:t>
            </a:r>
            <a:endParaRPr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SzPts val="1500"/>
              <a:buFont typeface="Roboto"/>
              <a:buChar char="○"/>
            </a:pPr>
            <a:r>
              <a:rPr lang="en-GB" sz="1500">
                <a:solidFill>
                  <a:schemeClr val="dk1"/>
                </a:solidFill>
                <a:latin typeface="Times New Roman"/>
                <a:ea typeface="Times New Roman"/>
                <a:cs typeface="Times New Roman"/>
                <a:sym typeface="Times New Roman"/>
              </a:rPr>
              <a:t>P</a:t>
            </a:r>
            <a:r>
              <a:rPr lang="en-GB" sz="1500">
                <a:solidFill>
                  <a:schemeClr val="dk1"/>
                </a:solidFill>
                <a:latin typeface="Times New Roman"/>
                <a:ea typeface="Times New Roman"/>
                <a:cs typeface="Times New Roman"/>
                <a:sym typeface="Times New Roman"/>
              </a:rPr>
              <a:t>redict </a:t>
            </a:r>
            <a:r>
              <a:rPr b="1" lang="en-GB" sz="1500">
                <a:solidFill>
                  <a:schemeClr val="dk1"/>
                </a:solidFill>
                <a:latin typeface="Times New Roman"/>
                <a:ea typeface="Times New Roman"/>
                <a:cs typeface="Times New Roman"/>
                <a:sym typeface="Times New Roman"/>
              </a:rPr>
              <a:t>“</a:t>
            </a:r>
            <a:r>
              <a:rPr b="1" lang="en-GB" sz="1500">
                <a:solidFill>
                  <a:srgbClr val="E06666"/>
                </a:solidFill>
                <a:latin typeface="Times New Roman"/>
                <a:ea typeface="Times New Roman"/>
                <a:cs typeface="Times New Roman"/>
                <a:sym typeface="Times New Roman"/>
              </a:rPr>
              <a:t>None</a:t>
            </a:r>
            <a:r>
              <a:rPr b="1" lang="en-GB" sz="1500">
                <a:solidFill>
                  <a:schemeClr val="dk1"/>
                </a:solidFill>
                <a:latin typeface="Times New Roman"/>
                <a:ea typeface="Times New Roman"/>
                <a:cs typeface="Times New Roman"/>
                <a:sym typeface="Times New Roman"/>
              </a:rPr>
              <a:t>”, “</a:t>
            </a:r>
            <a:r>
              <a:rPr b="1" lang="en-GB" sz="1500">
                <a:solidFill>
                  <a:srgbClr val="E06666"/>
                </a:solidFill>
                <a:latin typeface="Times New Roman"/>
                <a:ea typeface="Times New Roman"/>
                <a:cs typeface="Times New Roman"/>
                <a:sym typeface="Times New Roman"/>
              </a:rPr>
              <a:t>D0</a:t>
            </a:r>
            <a:r>
              <a:rPr b="1" lang="en-GB" sz="1500">
                <a:solidFill>
                  <a:schemeClr val="dk1"/>
                </a:solidFill>
                <a:latin typeface="Times New Roman"/>
                <a:ea typeface="Times New Roman"/>
                <a:cs typeface="Times New Roman"/>
                <a:sym typeface="Times New Roman"/>
              </a:rPr>
              <a:t>”, “</a:t>
            </a:r>
            <a:r>
              <a:rPr b="1" lang="en-GB" sz="1500">
                <a:solidFill>
                  <a:srgbClr val="E06666"/>
                </a:solidFill>
                <a:latin typeface="Times New Roman"/>
                <a:ea typeface="Times New Roman"/>
                <a:cs typeface="Times New Roman"/>
                <a:sym typeface="Times New Roman"/>
              </a:rPr>
              <a:t>D1</a:t>
            </a:r>
            <a:r>
              <a:rPr b="1" lang="en-GB" sz="1500">
                <a:solidFill>
                  <a:schemeClr val="dk1"/>
                </a:solidFill>
                <a:latin typeface="Times New Roman"/>
                <a:ea typeface="Times New Roman"/>
                <a:cs typeface="Times New Roman"/>
                <a:sym typeface="Times New Roman"/>
              </a:rPr>
              <a:t>”, “</a:t>
            </a:r>
            <a:r>
              <a:rPr b="1" lang="en-GB" sz="1500">
                <a:solidFill>
                  <a:srgbClr val="E06666"/>
                </a:solidFill>
                <a:latin typeface="Times New Roman"/>
                <a:ea typeface="Times New Roman"/>
                <a:cs typeface="Times New Roman"/>
                <a:sym typeface="Times New Roman"/>
              </a:rPr>
              <a:t>D2</a:t>
            </a:r>
            <a:r>
              <a:rPr b="1" lang="en-GB" sz="1500">
                <a:solidFill>
                  <a:schemeClr val="dk1"/>
                </a:solidFill>
                <a:latin typeface="Times New Roman"/>
                <a:ea typeface="Times New Roman"/>
                <a:cs typeface="Times New Roman"/>
                <a:sym typeface="Times New Roman"/>
              </a:rPr>
              <a:t>”, “</a:t>
            </a:r>
            <a:r>
              <a:rPr b="1" lang="en-GB" sz="1500">
                <a:solidFill>
                  <a:srgbClr val="E06666"/>
                </a:solidFill>
                <a:latin typeface="Times New Roman"/>
                <a:ea typeface="Times New Roman"/>
                <a:cs typeface="Times New Roman"/>
                <a:sym typeface="Times New Roman"/>
              </a:rPr>
              <a:t>D3</a:t>
            </a:r>
            <a:r>
              <a:rPr b="1" lang="en-GB" sz="1500">
                <a:solidFill>
                  <a:schemeClr val="dk1"/>
                </a:solidFill>
                <a:latin typeface="Times New Roman"/>
                <a:ea typeface="Times New Roman"/>
                <a:cs typeface="Times New Roman"/>
                <a:sym typeface="Times New Roman"/>
              </a:rPr>
              <a:t>”, “</a:t>
            </a:r>
            <a:r>
              <a:rPr b="1" lang="en-GB" sz="1500">
                <a:solidFill>
                  <a:srgbClr val="E06666"/>
                </a:solidFill>
                <a:latin typeface="Times New Roman"/>
                <a:ea typeface="Times New Roman"/>
                <a:cs typeface="Times New Roman"/>
                <a:sym typeface="Times New Roman"/>
              </a:rPr>
              <a:t>D4</a:t>
            </a:r>
            <a:r>
              <a:rPr b="1" lang="en-GB" sz="1500">
                <a:solidFill>
                  <a:schemeClr val="dk1"/>
                </a:solidFill>
                <a:latin typeface="Times New Roman"/>
                <a:ea typeface="Times New Roman"/>
                <a:cs typeface="Times New Roman"/>
                <a:sym typeface="Times New Roman"/>
              </a:rPr>
              <a:t>”</a:t>
            </a:r>
            <a:endParaRPr b="1"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Clr>
                <a:schemeClr val="dk1"/>
              </a:buClr>
              <a:buSzPts val="1500"/>
              <a:buFont typeface="Times New Roman"/>
              <a:buChar char="○"/>
            </a:pPr>
            <a:r>
              <a:rPr lang="en-GB" sz="1500">
                <a:solidFill>
                  <a:schemeClr val="dk1"/>
                </a:solidFill>
                <a:latin typeface="Times New Roman"/>
                <a:ea typeface="Times New Roman"/>
                <a:cs typeface="Times New Roman"/>
                <a:sym typeface="Times New Roman"/>
              </a:rPr>
              <a:t>Calculate </a:t>
            </a:r>
            <a:r>
              <a:rPr b="1" lang="en-GB" sz="1500">
                <a:solidFill>
                  <a:schemeClr val="dk1"/>
                </a:solidFill>
                <a:latin typeface="Times New Roman"/>
                <a:ea typeface="Times New Roman"/>
                <a:cs typeface="Times New Roman"/>
                <a:sym typeface="Times New Roman"/>
              </a:rPr>
              <a:t>DSCI</a:t>
            </a:r>
            <a:endParaRPr b="1" sz="15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Input: SPI : W0-W4; SPI: D0-D4; </a:t>
            </a:r>
            <a:r>
              <a:rPr lang="en-GB" sz="1500">
                <a:solidFill>
                  <a:schemeClr val="dk1"/>
                </a:solidFill>
                <a:latin typeface="Times New Roman"/>
                <a:ea typeface="Times New Roman"/>
                <a:cs typeface="Times New Roman"/>
                <a:sym typeface="Times New Roman"/>
              </a:rPr>
              <a:t>‘State’, ‘Year’, ‘Avg. Temperature’, ‘Precipitation’, ‘SPI-Drought state’, ‘SPI-Wet state’ </a:t>
            </a:r>
            <a:endParaRPr sz="1500">
              <a:latin typeface="Times New Roman"/>
              <a:ea typeface="Times New Roman"/>
              <a:cs typeface="Times New Roman"/>
              <a:sym typeface="Times New Roman"/>
            </a:endParaRPr>
          </a:p>
        </p:txBody>
      </p:sp>
      <p:pic>
        <p:nvPicPr>
          <p:cNvPr id="188" name="Google Shape;188;p18"/>
          <p:cNvPicPr preferRelativeResize="0"/>
          <p:nvPr/>
        </p:nvPicPr>
        <p:blipFill rotWithShape="1">
          <a:blip r:embed="rId3">
            <a:alphaModFix/>
          </a:blip>
          <a:srcRect b="0" l="0" r="0" t="4076"/>
          <a:stretch/>
        </p:blipFill>
        <p:spPr>
          <a:xfrm>
            <a:off x="74625" y="1762375"/>
            <a:ext cx="4492949" cy="2565825"/>
          </a:xfrm>
          <a:prstGeom prst="rect">
            <a:avLst/>
          </a:prstGeom>
          <a:noFill/>
          <a:ln>
            <a:noFill/>
          </a:ln>
        </p:spPr>
      </p:pic>
      <p:grpSp>
        <p:nvGrpSpPr>
          <p:cNvPr id="189" name="Google Shape;189;p18"/>
          <p:cNvGrpSpPr/>
          <p:nvPr/>
        </p:nvGrpSpPr>
        <p:grpSpPr>
          <a:xfrm>
            <a:off x="911437" y="2388231"/>
            <a:ext cx="2819331" cy="1873740"/>
            <a:chOff x="932462" y="1920756"/>
            <a:chExt cx="2819331" cy="1873740"/>
          </a:xfrm>
        </p:grpSpPr>
        <p:grpSp>
          <p:nvGrpSpPr>
            <p:cNvPr id="190" name="Google Shape;190;p18"/>
            <p:cNvGrpSpPr/>
            <p:nvPr/>
          </p:nvGrpSpPr>
          <p:grpSpPr>
            <a:xfrm>
              <a:off x="932462" y="2310839"/>
              <a:ext cx="381210" cy="401790"/>
              <a:chOff x="3058484" y="4036248"/>
              <a:chExt cx="649200" cy="649200"/>
            </a:xfrm>
          </p:grpSpPr>
          <p:sp>
            <p:nvSpPr>
              <p:cNvPr id="191" name="Google Shape;191;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8"/>
            <p:cNvGrpSpPr/>
            <p:nvPr/>
          </p:nvGrpSpPr>
          <p:grpSpPr>
            <a:xfrm>
              <a:off x="2775308" y="2409363"/>
              <a:ext cx="381210" cy="401790"/>
              <a:chOff x="945025" y="1663406"/>
              <a:chExt cx="649200" cy="649200"/>
            </a:xfrm>
          </p:grpSpPr>
          <p:sp>
            <p:nvSpPr>
              <p:cNvPr id="203" name="Google Shape;203;p18"/>
              <p:cNvSpPr/>
              <p:nvPr/>
            </p:nvSpPr>
            <p:spPr>
              <a:xfrm>
                <a:off x="945025" y="1663406"/>
                <a:ext cx="649200" cy="6492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069805" y="1785591"/>
                <a:ext cx="404817" cy="252574"/>
              </a:xfrm>
              <a:custGeom>
                <a:rect b="b" l="l" r="r" t="t"/>
                <a:pathLst>
                  <a:path extrusionOk="0" h="6926" w="11100">
                    <a:moveTo>
                      <a:pt x="5550" y="638"/>
                    </a:moveTo>
                    <a:lnTo>
                      <a:pt x="5768" y="655"/>
                    </a:lnTo>
                    <a:lnTo>
                      <a:pt x="6170" y="806"/>
                    </a:lnTo>
                    <a:lnTo>
                      <a:pt x="6489" y="1057"/>
                    </a:lnTo>
                    <a:lnTo>
                      <a:pt x="6724" y="1426"/>
                    </a:lnTo>
                    <a:lnTo>
                      <a:pt x="6774" y="1627"/>
                    </a:lnTo>
                    <a:lnTo>
                      <a:pt x="6807" y="1728"/>
                    </a:lnTo>
                    <a:lnTo>
                      <a:pt x="6942" y="1845"/>
                    </a:lnTo>
                    <a:lnTo>
                      <a:pt x="7025" y="1879"/>
                    </a:lnTo>
                    <a:lnTo>
                      <a:pt x="7126" y="1895"/>
                    </a:lnTo>
                    <a:lnTo>
                      <a:pt x="7294" y="1828"/>
                    </a:lnTo>
                    <a:lnTo>
                      <a:pt x="7361" y="1761"/>
                    </a:lnTo>
                    <a:lnTo>
                      <a:pt x="7512" y="1594"/>
                    </a:lnTo>
                    <a:lnTo>
                      <a:pt x="7897" y="1392"/>
                    </a:lnTo>
                    <a:lnTo>
                      <a:pt x="8115" y="1376"/>
                    </a:lnTo>
                    <a:lnTo>
                      <a:pt x="8283" y="1392"/>
                    </a:lnTo>
                    <a:lnTo>
                      <a:pt x="8601" y="1510"/>
                    </a:lnTo>
                    <a:lnTo>
                      <a:pt x="8853" y="1745"/>
                    </a:lnTo>
                    <a:lnTo>
                      <a:pt x="9020" y="2063"/>
                    </a:lnTo>
                    <a:lnTo>
                      <a:pt x="9037" y="2231"/>
                    </a:lnTo>
                    <a:lnTo>
                      <a:pt x="9071" y="2365"/>
                    </a:lnTo>
                    <a:lnTo>
                      <a:pt x="9155" y="2465"/>
                    </a:lnTo>
                    <a:lnTo>
                      <a:pt x="9272" y="2533"/>
                    </a:lnTo>
                    <a:lnTo>
                      <a:pt x="9406" y="2533"/>
                    </a:lnTo>
                    <a:lnTo>
                      <a:pt x="9607" y="2516"/>
                    </a:lnTo>
                    <a:lnTo>
                      <a:pt x="9976" y="2633"/>
                    </a:lnTo>
                    <a:lnTo>
                      <a:pt x="10144" y="2750"/>
                    </a:lnTo>
                    <a:lnTo>
                      <a:pt x="10278" y="2901"/>
                    </a:lnTo>
                    <a:lnTo>
                      <a:pt x="10446" y="3253"/>
                    </a:lnTo>
                    <a:lnTo>
                      <a:pt x="10462" y="3455"/>
                    </a:lnTo>
                    <a:lnTo>
                      <a:pt x="10446" y="3656"/>
                    </a:lnTo>
                    <a:lnTo>
                      <a:pt x="10278" y="4008"/>
                    </a:lnTo>
                    <a:lnTo>
                      <a:pt x="10144" y="4159"/>
                    </a:lnTo>
                    <a:lnTo>
                      <a:pt x="9976" y="4276"/>
                    </a:lnTo>
                    <a:lnTo>
                      <a:pt x="9607" y="4393"/>
                    </a:lnTo>
                    <a:lnTo>
                      <a:pt x="9406" y="4377"/>
                    </a:lnTo>
                    <a:lnTo>
                      <a:pt x="9272" y="4377"/>
                    </a:lnTo>
                    <a:lnTo>
                      <a:pt x="9155" y="4461"/>
                    </a:lnTo>
                    <a:lnTo>
                      <a:pt x="9071" y="4544"/>
                    </a:lnTo>
                    <a:lnTo>
                      <a:pt x="9037" y="4678"/>
                    </a:lnTo>
                    <a:lnTo>
                      <a:pt x="9020" y="4863"/>
                    </a:lnTo>
                    <a:lnTo>
                      <a:pt x="8870" y="5181"/>
                    </a:lnTo>
                    <a:lnTo>
                      <a:pt x="8618" y="5416"/>
                    </a:lnTo>
                    <a:lnTo>
                      <a:pt x="8283" y="5534"/>
                    </a:lnTo>
                    <a:lnTo>
                      <a:pt x="8115" y="5550"/>
                    </a:lnTo>
                    <a:lnTo>
                      <a:pt x="7880" y="5534"/>
                    </a:lnTo>
                    <a:lnTo>
                      <a:pt x="7512" y="5332"/>
                    </a:lnTo>
                    <a:lnTo>
                      <a:pt x="7361" y="5165"/>
                    </a:lnTo>
                    <a:lnTo>
                      <a:pt x="7294" y="5098"/>
                    </a:lnTo>
                    <a:lnTo>
                      <a:pt x="7126" y="5031"/>
                    </a:lnTo>
                    <a:lnTo>
                      <a:pt x="7025" y="5047"/>
                    </a:lnTo>
                    <a:lnTo>
                      <a:pt x="6942" y="5064"/>
                    </a:lnTo>
                    <a:lnTo>
                      <a:pt x="6807" y="5198"/>
                    </a:lnTo>
                    <a:lnTo>
                      <a:pt x="6774" y="5282"/>
                    </a:lnTo>
                    <a:lnTo>
                      <a:pt x="6724" y="5500"/>
                    </a:lnTo>
                    <a:lnTo>
                      <a:pt x="6489" y="5852"/>
                    </a:lnTo>
                    <a:lnTo>
                      <a:pt x="6170" y="6120"/>
                    </a:lnTo>
                    <a:lnTo>
                      <a:pt x="5768" y="6254"/>
                    </a:lnTo>
                    <a:lnTo>
                      <a:pt x="5550" y="6271"/>
                    </a:lnTo>
                    <a:lnTo>
                      <a:pt x="5332" y="6254"/>
                    </a:lnTo>
                    <a:lnTo>
                      <a:pt x="4930" y="6120"/>
                    </a:lnTo>
                    <a:lnTo>
                      <a:pt x="4611" y="5852"/>
                    </a:lnTo>
                    <a:lnTo>
                      <a:pt x="4393" y="5500"/>
                    </a:lnTo>
                    <a:lnTo>
                      <a:pt x="4326" y="5282"/>
                    </a:lnTo>
                    <a:lnTo>
                      <a:pt x="4293" y="5198"/>
                    </a:lnTo>
                    <a:lnTo>
                      <a:pt x="4159" y="5064"/>
                    </a:lnTo>
                    <a:lnTo>
                      <a:pt x="4075" y="5047"/>
                    </a:lnTo>
                    <a:lnTo>
                      <a:pt x="4041" y="5031"/>
                    </a:lnTo>
                    <a:lnTo>
                      <a:pt x="4008" y="5031"/>
                    </a:lnTo>
                    <a:lnTo>
                      <a:pt x="3857" y="5064"/>
                    </a:lnTo>
                    <a:lnTo>
                      <a:pt x="3739" y="5165"/>
                    </a:lnTo>
                    <a:lnTo>
                      <a:pt x="3605" y="5332"/>
                    </a:lnTo>
                    <a:lnTo>
                      <a:pt x="3220" y="5534"/>
                    </a:lnTo>
                    <a:lnTo>
                      <a:pt x="2985" y="5550"/>
                    </a:lnTo>
                    <a:lnTo>
                      <a:pt x="2817" y="5534"/>
                    </a:lnTo>
                    <a:lnTo>
                      <a:pt x="2482" y="5416"/>
                    </a:lnTo>
                    <a:lnTo>
                      <a:pt x="2231" y="5181"/>
                    </a:lnTo>
                    <a:lnTo>
                      <a:pt x="2080" y="4863"/>
                    </a:lnTo>
                    <a:lnTo>
                      <a:pt x="2063" y="4678"/>
                    </a:lnTo>
                    <a:lnTo>
                      <a:pt x="2029" y="4544"/>
                    </a:lnTo>
                    <a:lnTo>
                      <a:pt x="1945" y="4461"/>
                    </a:lnTo>
                    <a:lnTo>
                      <a:pt x="1828" y="4377"/>
                    </a:lnTo>
                    <a:lnTo>
                      <a:pt x="1694" y="4377"/>
                    </a:lnTo>
                    <a:lnTo>
                      <a:pt x="1493" y="4393"/>
                    </a:lnTo>
                    <a:lnTo>
                      <a:pt x="1124" y="4276"/>
                    </a:lnTo>
                    <a:lnTo>
                      <a:pt x="956" y="4159"/>
                    </a:lnTo>
                    <a:lnTo>
                      <a:pt x="822" y="4008"/>
                    </a:lnTo>
                    <a:lnTo>
                      <a:pt x="655" y="3656"/>
                    </a:lnTo>
                    <a:lnTo>
                      <a:pt x="655" y="3455"/>
                    </a:lnTo>
                    <a:lnTo>
                      <a:pt x="655" y="3270"/>
                    </a:lnTo>
                    <a:lnTo>
                      <a:pt x="805" y="2935"/>
                    </a:lnTo>
                    <a:lnTo>
                      <a:pt x="1057" y="2683"/>
                    </a:lnTo>
                    <a:lnTo>
                      <a:pt x="1392" y="2533"/>
                    </a:lnTo>
                    <a:lnTo>
                      <a:pt x="1577" y="2516"/>
                    </a:lnTo>
                    <a:lnTo>
                      <a:pt x="1644" y="2533"/>
                    </a:lnTo>
                    <a:lnTo>
                      <a:pt x="1828" y="2533"/>
                    </a:lnTo>
                    <a:lnTo>
                      <a:pt x="1945" y="2465"/>
                    </a:lnTo>
                    <a:lnTo>
                      <a:pt x="2029" y="2365"/>
                    </a:lnTo>
                    <a:lnTo>
                      <a:pt x="2063" y="2231"/>
                    </a:lnTo>
                    <a:lnTo>
                      <a:pt x="2096" y="2063"/>
                    </a:lnTo>
                    <a:lnTo>
                      <a:pt x="2247" y="1745"/>
                    </a:lnTo>
                    <a:lnTo>
                      <a:pt x="2499" y="1510"/>
                    </a:lnTo>
                    <a:lnTo>
                      <a:pt x="2817" y="1392"/>
                    </a:lnTo>
                    <a:lnTo>
                      <a:pt x="2985" y="1376"/>
                    </a:lnTo>
                    <a:lnTo>
                      <a:pt x="3220" y="1392"/>
                    </a:lnTo>
                    <a:lnTo>
                      <a:pt x="3605" y="1594"/>
                    </a:lnTo>
                    <a:lnTo>
                      <a:pt x="3739" y="1761"/>
                    </a:lnTo>
                    <a:lnTo>
                      <a:pt x="3806" y="1828"/>
                    </a:lnTo>
                    <a:lnTo>
                      <a:pt x="3974" y="1895"/>
                    </a:lnTo>
                    <a:lnTo>
                      <a:pt x="4075" y="1879"/>
                    </a:lnTo>
                    <a:lnTo>
                      <a:pt x="4159" y="1845"/>
                    </a:lnTo>
                    <a:lnTo>
                      <a:pt x="4293" y="1728"/>
                    </a:lnTo>
                    <a:lnTo>
                      <a:pt x="4326" y="1627"/>
                    </a:lnTo>
                    <a:lnTo>
                      <a:pt x="4376" y="1426"/>
                    </a:lnTo>
                    <a:lnTo>
                      <a:pt x="4611" y="1057"/>
                    </a:lnTo>
                    <a:lnTo>
                      <a:pt x="4930" y="806"/>
                    </a:lnTo>
                    <a:lnTo>
                      <a:pt x="5332" y="655"/>
                    </a:lnTo>
                    <a:lnTo>
                      <a:pt x="5550" y="638"/>
                    </a:lnTo>
                    <a:close/>
                    <a:moveTo>
                      <a:pt x="5550" y="1"/>
                    </a:moveTo>
                    <a:lnTo>
                      <a:pt x="5232" y="18"/>
                    </a:lnTo>
                    <a:lnTo>
                      <a:pt x="4611" y="236"/>
                    </a:lnTo>
                    <a:lnTo>
                      <a:pt x="4343" y="420"/>
                    </a:lnTo>
                    <a:lnTo>
                      <a:pt x="4075" y="672"/>
                    </a:lnTo>
                    <a:lnTo>
                      <a:pt x="3874" y="990"/>
                    </a:lnTo>
                    <a:lnTo>
                      <a:pt x="3672" y="873"/>
                    </a:lnTo>
                    <a:lnTo>
                      <a:pt x="3236" y="739"/>
                    </a:lnTo>
                    <a:lnTo>
                      <a:pt x="2985" y="722"/>
                    </a:lnTo>
                    <a:lnTo>
                      <a:pt x="2700" y="739"/>
                    </a:lnTo>
                    <a:lnTo>
                      <a:pt x="2147" y="957"/>
                    </a:lnTo>
                    <a:lnTo>
                      <a:pt x="1912" y="1141"/>
                    </a:lnTo>
                    <a:lnTo>
                      <a:pt x="1761" y="1309"/>
                    </a:lnTo>
                    <a:lnTo>
                      <a:pt x="1543" y="1677"/>
                    </a:lnTo>
                    <a:lnTo>
                      <a:pt x="1476" y="1879"/>
                    </a:lnTo>
                    <a:lnTo>
                      <a:pt x="1158" y="1912"/>
                    </a:lnTo>
                    <a:lnTo>
                      <a:pt x="638" y="2180"/>
                    </a:lnTo>
                    <a:lnTo>
                      <a:pt x="235" y="2600"/>
                    </a:lnTo>
                    <a:lnTo>
                      <a:pt x="17" y="3153"/>
                    </a:lnTo>
                    <a:lnTo>
                      <a:pt x="1" y="3455"/>
                    </a:lnTo>
                    <a:lnTo>
                      <a:pt x="17" y="3790"/>
                    </a:lnTo>
                    <a:lnTo>
                      <a:pt x="286" y="4393"/>
                    </a:lnTo>
                    <a:lnTo>
                      <a:pt x="537" y="4645"/>
                    </a:lnTo>
                    <a:lnTo>
                      <a:pt x="738" y="4813"/>
                    </a:lnTo>
                    <a:lnTo>
                      <a:pt x="1208" y="4997"/>
                    </a:lnTo>
                    <a:lnTo>
                      <a:pt x="1459" y="5031"/>
                    </a:lnTo>
                    <a:lnTo>
                      <a:pt x="1543" y="5282"/>
                    </a:lnTo>
                    <a:lnTo>
                      <a:pt x="1828" y="5701"/>
                    </a:lnTo>
                    <a:lnTo>
                      <a:pt x="2231" y="6020"/>
                    </a:lnTo>
                    <a:lnTo>
                      <a:pt x="2717" y="6187"/>
                    </a:lnTo>
                    <a:lnTo>
                      <a:pt x="2985" y="6204"/>
                    </a:lnTo>
                    <a:lnTo>
                      <a:pt x="3236" y="6187"/>
                    </a:lnTo>
                    <a:lnTo>
                      <a:pt x="3672" y="6053"/>
                    </a:lnTo>
                    <a:lnTo>
                      <a:pt x="3874" y="5936"/>
                    </a:lnTo>
                    <a:lnTo>
                      <a:pt x="4075" y="6238"/>
                    </a:lnTo>
                    <a:lnTo>
                      <a:pt x="4360" y="6489"/>
                    </a:lnTo>
                    <a:lnTo>
                      <a:pt x="4611" y="6690"/>
                    </a:lnTo>
                    <a:lnTo>
                      <a:pt x="5232" y="6891"/>
                    </a:lnTo>
                    <a:lnTo>
                      <a:pt x="5550" y="6925"/>
                    </a:lnTo>
                    <a:lnTo>
                      <a:pt x="5869" y="6891"/>
                    </a:lnTo>
                    <a:lnTo>
                      <a:pt x="6489" y="6690"/>
                    </a:lnTo>
                    <a:lnTo>
                      <a:pt x="6757" y="6489"/>
                    </a:lnTo>
                    <a:lnTo>
                      <a:pt x="7025" y="6238"/>
                    </a:lnTo>
                    <a:lnTo>
                      <a:pt x="7227" y="5936"/>
                    </a:lnTo>
                    <a:lnTo>
                      <a:pt x="7428" y="6053"/>
                    </a:lnTo>
                    <a:lnTo>
                      <a:pt x="7880" y="6187"/>
                    </a:lnTo>
                    <a:lnTo>
                      <a:pt x="8115" y="6204"/>
                    </a:lnTo>
                    <a:lnTo>
                      <a:pt x="8383" y="6187"/>
                    </a:lnTo>
                    <a:lnTo>
                      <a:pt x="8870" y="6020"/>
                    </a:lnTo>
                    <a:lnTo>
                      <a:pt x="9272" y="5701"/>
                    </a:lnTo>
                    <a:lnTo>
                      <a:pt x="9557" y="5282"/>
                    </a:lnTo>
                    <a:lnTo>
                      <a:pt x="9641" y="5031"/>
                    </a:lnTo>
                    <a:lnTo>
                      <a:pt x="9892" y="4997"/>
                    </a:lnTo>
                    <a:lnTo>
                      <a:pt x="10362" y="4813"/>
                    </a:lnTo>
                    <a:lnTo>
                      <a:pt x="10580" y="4645"/>
                    </a:lnTo>
                    <a:lnTo>
                      <a:pt x="10814" y="4393"/>
                    </a:lnTo>
                    <a:lnTo>
                      <a:pt x="11083" y="3790"/>
                    </a:lnTo>
                    <a:lnTo>
                      <a:pt x="11099" y="3455"/>
                    </a:lnTo>
                    <a:lnTo>
                      <a:pt x="11083" y="3119"/>
                    </a:lnTo>
                    <a:lnTo>
                      <a:pt x="10814" y="2516"/>
                    </a:lnTo>
                    <a:lnTo>
                      <a:pt x="10580" y="2264"/>
                    </a:lnTo>
                    <a:lnTo>
                      <a:pt x="10362" y="2113"/>
                    </a:lnTo>
                    <a:lnTo>
                      <a:pt x="9892" y="1912"/>
                    </a:lnTo>
                    <a:lnTo>
                      <a:pt x="9641" y="1879"/>
                    </a:lnTo>
                    <a:lnTo>
                      <a:pt x="9574" y="1677"/>
                    </a:lnTo>
                    <a:lnTo>
                      <a:pt x="9339" y="1309"/>
                    </a:lnTo>
                    <a:lnTo>
                      <a:pt x="9188" y="1141"/>
                    </a:lnTo>
                    <a:lnTo>
                      <a:pt x="8953" y="957"/>
                    </a:lnTo>
                    <a:lnTo>
                      <a:pt x="8400" y="739"/>
                    </a:lnTo>
                    <a:lnTo>
                      <a:pt x="8115" y="722"/>
                    </a:lnTo>
                    <a:lnTo>
                      <a:pt x="7880" y="739"/>
                    </a:lnTo>
                    <a:lnTo>
                      <a:pt x="7428" y="873"/>
                    </a:lnTo>
                    <a:lnTo>
                      <a:pt x="7227" y="990"/>
                    </a:lnTo>
                    <a:lnTo>
                      <a:pt x="7025" y="672"/>
                    </a:lnTo>
                    <a:lnTo>
                      <a:pt x="6757" y="420"/>
                    </a:lnTo>
                    <a:lnTo>
                      <a:pt x="6489" y="236"/>
                    </a:lnTo>
                    <a:lnTo>
                      <a:pt x="5885" y="18"/>
                    </a:lnTo>
                    <a:lnTo>
                      <a:pt x="55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1116890" y="2028951"/>
                <a:ext cx="89315" cy="90512"/>
              </a:xfrm>
              <a:custGeom>
                <a:rect b="b" l="l" r="r" t="t"/>
                <a:pathLst>
                  <a:path extrusionOk="0" h="2482" w="2449">
                    <a:moveTo>
                      <a:pt x="1225" y="1"/>
                    </a:moveTo>
                    <a:lnTo>
                      <a:pt x="1090" y="17"/>
                    </a:lnTo>
                    <a:lnTo>
                      <a:pt x="923" y="202"/>
                    </a:lnTo>
                    <a:lnTo>
                      <a:pt x="889" y="336"/>
                    </a:lnTo>
                    <a:lnTo>
                      <a:pt x="889" y="453"/>
                    </a:lnTo>
                    <a:lnTo>
                      <a:pt x="805" y="369"/>
                    </a:lnTo>
                    <a:lnTo>
                      <a:pt x="705" y="286"/>
                    </a:lnTo>
                    <a:lnTo>
                      <a:pt x="453" y="286"/>
                    </a:lnTo>
                    <a:lnTo>
                      <a:pt x="353" y="369"/>
                    </a:lnTo>
                    <a:lnTo>
                      <a:pt x="269" y="470"/>
                    </a:lnTo>
                    <a:lnTo>
                      <a:pt x="269" y="721"/>
                    </a:lnTo>
                    <a:lnTo>
                      <a:pt x="353" y="822"/>
                    </a:lnTo>
                    <a:lnTo>
                      <a:pt x="437" y="923"/>
                    </a:lnTo>
                    <a:lnTo>
                      <a:pt x="319" y="923"/>
                    </a:lnTo>
                    <a:lnTo>
                      <a:pt x="185" y="939"/>
                    </a:lnTo>
                    <a:lnTo>
                      <a:pt x="17" y="1107"/>
                    </a:lnTo>
                    <a:lnTo>
                      <a:pt x="1" y="1241"/>
                    </a:lnTo>
                    <a:lnTo>
                      <a:pt x="17" y="1375"/>
                    </a:lnTo>
                    <a:lnTo>
                      <a:pt x="185" y="1543"/>
                    </a:lnTo>
                    <a:lnTo>
                      <a:pt x="319" y="1560"/>
                    </a:lnTo>
                    <a:lnTo>
                      <a:pt x="437" y="1560"/>
                    </a:lnTo>
                    <a:lnTo>
                      <a:pt x="353" y="1644"/>
                    </a:lnTo>
                    <a:lnTo>
                      <a:pt x="269" y="1761"/>
                    </a:lnTo>
                    <a:lnTo>
                      <a:pt x="269" y="2012"/>
                    </a:lnTo>
                    <a:lnTo>
                      <a:pt x="353" y="2113"/>
                    </a:lnTo>
                    <a:lnTo>
                      <a:pt x="453" y="2197"/>
                    </a:lnTo>
                    <a:lnTo>
                      <a:pt x="705" y="2197"/>
                    </a:lnTo>
                    <a:lnTo>
                      <a:pt x="822" y="2113"/>
                    </a:lnTo>
                    <a:lnTo>
                      <a:pt x="889" y="2029"/>
                    </a:lnTo>
                    <a:lnTo>
                      <a:pt x="889" y="2147"/>
                    </a:lnTo>
                    <a:lnTo>
                      <a:pt x="923" y="2281"/>
                    </a:lnTo>
                    <a:lnTo>
                      <a:pt x="1090" y="2465"/>
                    </a:lnTo>
                    <a:lnTo>
                      <a:pt x="1225" y="2482"/>
                    </a:lnTo>
                    <a:lnTo>
                      <a:pt x="1359" y="2465"/>
                    </a:lnTo>
                    <a:lnTo>
                      <a:pt x="1526" y="2281"/>
                    </a:lnTo>
                    <a:lnTo>
                      <a:pt x="1543" y="2147"/>
                    </a:lnTo>
                    <a:lnTo>
                      <a:pt x="1543" y="2029"/>
                    </a:lnTo>
                    <a:lnTo>
                      <a:pt x="1644" y="2113"/>
                    </a:lnTo>
                    <a:lnTo>
                      <a:pt x="1744" y="2197"/>
                    </a:lnTo>
                    <a:lnTo>
                      <a:pt x="1862" y="2214"/>
                    </a:lnTo>
                    <a:lnTo>
                      <a:pt x="1996" y="2197"/>
                    </a:lnTo>
                    <a:lnTo>
                      <a:pt x="2096" y="2113"/>
                    </a:lnTo>
                    <a:lnTo>
                      <a:pt x="2180" y="2012"/>
                    </a:lnTo>
                    <a:lnTo>
                      <a:pt x="2180" y="1761"/>
                    </a:lnTo>
                    <a:lnTo>
                      <a:pt x="2096" y="1660"/>
                    </a:lnTo>
                    <a:lnTo>
                      <a:pt x="2012" y="1576"/>
                    </a:lnTo>
                    <a:lnTo>
                      <a:pt x="2130" y="1576"/>
                    </a:lnTo>
                    <a:lnTo>
                      <a:pt x="2247" y="1543"/>
                    </a:lnTo>
                    <a:lnTo>
                      <a:pt x="2432" y="1375"/>
                    </a:lnTo>
                    <a:lnTo>
                      <a:pt x="2448" y="1241"/>
                    </a:lnTo>
                    <a:lnTo>
                      <a:pt x="2432" y="1107"/>
                    </a:lnTo>
                    <a:lnTo>
                      <a:pt x="2247" y="939"/>
                    </a:lnTo>
                    <a:lnTo>
                      <a:pt x="2130" y="923"/>
                    </a:lnTo>
                    <a:lnTo>
                      <a:pt x="2012" y="923"/>
                    </a:lnTo>
                    <a:lnTo>
                      <a:pt x="2096" y="839"/>
                    </a:lnTo>
                    <a:lnTo>
                      <a:pt x="2163" y="738"/>
                    </a:lnTo>
                    <a:lnTo>
                      <a:pt x="2163" y="487"/>
                    </a:lnTo>
                    <a:lnTo>
                      <a:pt x="2096" y="369"/>
                    </a:lnTo>
                    <a:lnTo>
                      <a:pt x="1979" y="302"/>
                    </a:lnTo>
                    <a:lnTo>
                      <a:pt x="1727" y="302"/>
                    </a:lnTo>
                    <a:lnTo>
                      <a:pt x="1627" y="369"/>
                    </a:lnTo>
                    <a:lnTo>
                      <a:pt x="1543" y="453"/>
                    </a:lnTo>
                    <a:lnTo>
                      <a:pt x="1543" y="336"/>
                    </a:lnTo>
                    <a:lnTo>
                      <a:pt x="1526" y="202"/>
                    </a:lnTo>
                    <a:lnTo>
                      <a:pt x="1359" y="17"/>
                    </a:lnTo>
                    <a:lnTo>
                      <a:pt x="1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1236734" y="2094997"/>
                <a:ext cx="70971" cy="95399"/>
              </a:xfrm>
              <a:custGeom>
                <a:rect b="b" l="l" r="r" t="t"/>
                <a:pathLst>
                  <a:path extrusionOk="0" h="2616" w="1946">
                    <a:moveTo>
                      <a:pt x="973" y="889"/>
                    </a:moveTo>
                    <a:lnTo>
                      <a:pt x="1208" y="1325"/>
                    </a:lnTo>
                    <a:lnTo>
                      <a:pt x="1308" y="1626"/>
                    </a:lnTo>
                    <a:lnTo>
                      <a:pt x="1275" y="1761"/>
                    </a:lnTo>
                    <a:lnTo>
                      <a:pt x="1107" y="1945"/>
                    </a:lnTo>
                    <a:lnTo>
                      <a:pt x="973" y="1962"/>
                    </a:lnTo>
                    <a:lnTo>
                      <a:pt x="839" y="1945"/>
                    </a:lnTo>
                    <a:lnTo>
                      <a:pt x="671" y="1761"/>
                    </a:lnTo>
                    <a:lnTo>
                      <a:pt x="655" y="1626"/>
                    </a:lnTo>
                    <a:lnTo>
                      <a:pt x="738" y="1325"/>
                    </a:lnTo>
                    <a:lnTo>
                      <a:pt x="973" y="889"/>
                    </a:lnTo>
                    <a:close/>
                    <a:moveTo>
                      <a:pt x="973" y="0"/>
                    </a:moveTo>
                    <a:lnTo>
                      <a:pt x="839" y="34"/>
                    </a:lnTo>
                    <a:lnTo>
                      <a:pt x="655" y="201"/>
                    </a:lnTo>
                    <a:lnTo>
                      <a:pt x="571" y="302"/>
                    </a:lnTo>
                    <a:lnTo>
                      <a:pt x="453" y="486"/>
                    </a:lnTo>
                    <a:lnTo>
                      <a:pt x="336" y="688"/>
                    </a:lnTo>
                    <a:lnTo>
                      <a:pt x="185" y="989"/>
                    </a:lnTo>
                    <a:lnTo>
                      <a:pt x="17" y="1459"/>
                    </a:lnTo>
                    <a:lnTo>
                      <a:pt x="1" y="1626"/>
                    </a:lnTo>
                    <a:lnTo>
                      <a:pt x="17" y="1828"/>
                    </a:lnTo>
                    <a:lnTo>
                      <a:pt x="168" y="2180"/>
                    </a:lnTo>
                    <a:lnTo>
                      <a:pt x="420" y="2448"/>
                    </a:lnTo>
                    <a:lnTo>
                      <a:pt x="772" y="2599"/>
                    </a:lnTo>
                    <a:lnTo>
                      <a:pt x="973" y="2616"/>
                    </a:lnTo>
                    <a:lnTo>
                      <a:pt x="1174" y="2599"/>
                    </a:lnTo>
                    <a:lnTo>
                      <a:pt x="1526" y="2448"/>
                    </a:lnTo>
                    <a:lnTo>
                      <a:pt x="1795" y="2180"/>
                    </a:lnTo>
                    <a:lnTo>
                      <a:pt x="1945" y="1828"/>
                    </a:lnTo>
                    <a:lnTo>
                      <a:pt x="1945" y="1626"/>
                    </a:lnTo>
                    <a:lnTo>
                      <a:pt x="1929" y="1459"/>
                    </a:lnTo>
                    <a:lnTo>
                      <a:pt x="1761" y="989"/>
                    </a:lnTo>
                    <a:lnTo>
                      <a:pt x="1610" y="688"/>
                    </a:lnTo>
                    <a:lnTo>
                      <a:pt x="1493" y="486"/>
                    </a:lnTo>
                    <a:lnTo>
                      <a:pt x="1375" y="302"/>
                    </a:lnTo>
                    <a:lnTo>
                      <a:pt x="1308" y="201"/>
                    </a:lnTo>
                    <a:lnTo>
                      <a:pt x="1107" y="34"/>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1358401" y="2026508"/>
                <a:ext cx="71591" cy="94815"/>
              </a:xfrm>
              <a:custGeom>
                <a:rect b="b" l="l" r="r" t="t"/>
                <a:pathLst>
                  <a:path extrusionOk="0" h="2600" w="1963">
                    <a:moveTo>
                      <a:pt x="973" y="872"/>
                    </a:moveTo>
                    <a:lnTo>
                      <a:pt x="1225" y="1325"/>
                    </a:lnTo>
                    <a:lnTo>
                      <a:pt x="1309" y="1627"/>
                    </a:lnTo>
                    <a:lnTo>
                      <a:pt x="1292" y="1761"/>
                    </a:lnTo>
                    <a:lnTo>
                      <a:pt x="1107" y="1928"/>
                    </a:lnTo>
                    <a:lnTo>
                      <a:pt x="973" y="1945"/>
                    </a:lnTo>
                    <a:lnTo>
                      <a:pt x="856" y="1928"/>
                    </a:lnTo>
                    <a:lnTo>
                      <a:pt x="672" y="1761"/>
                    </a:lnTo>
                    <a:lnTo>
                      <a:pt x="655" y="1627"/>
                    </a:lnTo>
                    <a:lnTo>
                      <a:pt x="739" y="1325"/>
                    </a:lnTo>
                    <a:lnTo>
                      <a:pt x="973" y="872"/>
                    </a:lnTo>
                    <a:close/>
                    <a:moveTo>
                      <a:pt x="973" y="0"/>
                    </a:moveTo>
                    <a:lnTo>
                      <a:pt x="839" y="17"/>
                    </a:lnTo>
                    <a:lnTo>
                      <a:pt x="655" y="185"/>
                    </a:lnTo>
                    <a:lnTo>
                      <a:pt x="588" y="285"/>
                    </a:lnTo>
                    <a:lnTo>
                      <a:pt x="470" y="470"/>
                    </a:lnTo>
                    <a:lnTo>
                      <a:pt x="336" y="688"/>
                    </a:lnTo>
                    <a:lnTo>
                      <a:pt x="185" y="973"/>
                    </a:lnTo>
                    <a:lnTo>
                      <a:pt x="18" y="1459"/>
                    </a:lnTo>
                    <a:lnTo>
                      <a:pt x="1" y="1627"/>
                    </a:lnTo>
                    <a:lnTo>
                      <a:pt x="18" y="1828"/>
                    </a:lnTo>
                    <a:lnTo>
                      <a:pt x="169" y="2180"/>
                    </a:lnTo>
                    <a:lnTo>
                      <a:pt x="437" y="2431"/>
                    </a:lnTo>
                    <a:lnTo>
                      <a:pt x="772" y="2582"/>
                    </a:lnTo>
                    <a:lnTo>
                      <a:pt x="973" y="2599"/>
                    </a:lnTo>
                    <a:lnTo>
                      <a:pt x="1175" y="2582"/>
                    </a:lnTo>
                    <a:lnTo>
                      <a:pt x="1527" y="2431"/>
                    </a:lnTo>
                    <a:lnTo>
                      <a:pt x="1795" y="2180"/>
                    </a:lnTo>
                    <a:lnTo>
                      <a:pt x="1946" y="1828"/>
                    </a:lnTo>
                    <a:lnTo>
                      <a:pt x="1963" y="1627"/>
                    </a:lnTo>
                    <a:lnTo>
                      <a:pt x="1946" y="1459"/>
                    </a:lnTo>
                    <a:lnTo>
                      <a:pt x="1778" y="973"/>
                    </a:lnTo>
                    <a:lnTo>
                      <a:pt x="1610" y="688"/>
                    </a:lnTo>
                    <a:lnTo>
                      <a:pt x="1493" y="470"/>
                    </a:lnTo>
                    <a:lnTo>
                      <a:pt x="1376" y="285"/>
                    </a:lnTo>
                    <a:lnTo>
                      <a:pt x="1309" y="185"/>
                    </a:lnTo>
                    <a:lnTo>
                      <a:pt x="1107" y="17"/>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8"/>
            <p:cNvGrpSpPr/>
            <p:nvPr/>
          </p:nvGrpSpPr>
          <p:grpSpPr>
            <a:xfrm>
              <a:off x="1853876" y="2310841"/>
              <a:ext cx="381210" cy="401790"/>
              <a:chOff x="3058484" y="4036248"/>
              <a:chExt cx="649200" cy="649200"/>
            </a:xfrm>
          </p:grpSpPr>
          <p:sp>
            <p:nvSpPr>
              <p:cNvPr id="209" name="Google Shape;209;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8"/>
            <p:cNvGrpSpPr/>
            <p:nvPr/>
          </p:nvGrpSpPr>
          <p:grpSpPr>
            <a:xfrm>
              <a:off x="3072279" y="3392706"/>
              <a:ext cx="381210" cy="401790"/>
              <a:chOff x="1016875" y="2992900"/>
              <a:chExt cx="649200" cy="649200"/>
            </a:xfrm>
          </p:grpSpPr>
          <p:sp>
            <p:nvSpPr>
              <p:cNvPr id="221" name="Google Shape;221;p18"/>
              <p:cNvSpPr/>
              <p:nvPr/>
            </p:nvSpPr>
            <p:spPr>
              <a:xfrm>
                <a:off x="1016875" y="2992900"/>
                <a:ext cx="649200" cy="6492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1109651" y="3151744"/>
                <a:ext cx="463648" cy="331511"/>
              </a:xfrm>
              <a:custGeom>
                <a:rect b="b" l="l" r="r" t="t"/>
                <a:pathLst>
                  <a:path extrusionOk="0" h="7948" w="11116">
                    <a:moveTo>
                      <a:pt x="7394" y="655"/>
                    </a:moveTo>
                    <a:lnTo>
                      <a:pt x="7662" y="738"/>
                    </a:lnTo>
                    <a:lnTo>
                      <a:pt x="7897" y="906"/>
                    </a:lnTo>
                    <a:lnTo>
                      <a:pt x="8081" y="1141"/>
                    </a:lnTo>
                    <a:lnTo>
                      <a:pt x="8132" y="1275"/>
                    </a:lnTo>
                    <a:lnTo>
                      <a:pt x="8199" y="1392"/>
                    </a:lnTo>
                    <a:lnTo>
                      <a:pt x="8400" y="1493"/>
                    </a:lnTo>
                    <a:lnTo>
                      <a:pt x="8534" y="1476"/>
                    </a:lnTo>
                    <a:lnTo>
                      <a:pt x="8651" y="1459"/>
                    </a:lnTo>
                    <a:lnTo>
                      <a:pt x="8769" y="1443"/>
                    </a:lnTo>
                    <a:lnTo>
                      <a:pt x="8970" y="1459"/>
                    </a:lnTo>
                    <a:lnTo>
                      <a:pt x="9305" y="1610"/>
                    </a:lnTo>
                    <a:lnTo>
                      <a:pt x="9574" y="1862"/>
                    </a:lnTo>
                    <a:lnTo>
                      <a:pt x="9708" y="2214"/>
                    </a:lnTo>
                    <a:lnTo>
                      <a:pt x="9724" y="2398"/>
                    </a:lnTo>
                    <a:lnTo>
                      <a:pt x="9708" y="2583"/>
                    </a:lnTo>
                    <a:lnTo>
                      <a:pt x="9657" y="2767"/>
                    </a:lnTo>
                    <a:lnTo>
                      <a:pt x="9624" y="2884"/>
                    </a:lnTo>
                    <a:lnTo>
                      <a:pt x="9657" y="3019"/>
                    </a:lnTo>
                    <a:lnTo>
                      <a:pt x="9724" y="3119"/>
                    </a:lnTo>
                    <a:lnTo>
                      <a:pt x="9842" y="3186"/>
                    </a:lnTo>
                    <a:lnTo>
                      <a:pt x="9976" y="3253"/>
                    </a:lnTo>
                    <a:lnTo>
                      <a:pt x="10211" y="3421"/>
                    </a:lnTo>
                    <a:lnTo>
                      <a:pt x="10361" y="3656"/>
                    </a:lnTo>
                    <a:lnTo>
                      <a:pt x="10462" y="3941"/>
                    </a:lnTo>
                    <a:lnTo>
                      <a:pt x="10462" y="4075"/>
                    </a:lnTo>
                    <a:lnTo>
                      <a:pt x="10445" y="4293"/>
                    </a:lnTo>
                    <a:lnTo>
                      <a:pt x="10278" y="4628"/>
                    </a:lnTo>
                    <a:lnTo>
                      <a:pt x="9993" y="4863"/>
                    </a:lnTo>
                    <a:lnTo>
                      <a:pt x="9641" y="5014"/>
                    </a:lnTo>
                    <a:lnTo>
                      <a:pt x="9473" y="5047"/>
                    </a:lnTo>
                    <a:lnTo>
                      <a:pt x="9255" y="5047"/>
                    </a:lnTo>
                    <a:lnTo>
                      <a:pt x="9238" y="4762"/>
                    </a:lnTo>
                    <a:lnTo>
                      <a:pt x="9003" y="4242"/>
                    </a:lnTo>
                    <a:lnTo>
                      <a:pt x="8786" y="4024"/>
                    </a:lnTo>
                    <a:lnTo>
                      <a:pt x="8618" y="3890"/>
                    </a:lnTo>
                    <a:lnTo>
                      <a:pt x="8232" y="3723"/>
                    </a:lnTo>
                    <a:lnTo>
                      <a:pt x="8031" y="3689"/>
                    </a:lnTo>
                    <a:lnTo>
                      <a:pt x="7964" y="3538"/>
                    </a:lnTo>
                    <a:lnTo>
                      <a:pt x="7780" y="3236"/>
                    </a:lnTo>
                    <a:lnTo>
                      <a:pt x="7662" y="3102"/>
                    </a:lnTo>
                    <a:lnTo>
                      <a:pt x="7461" y="2951"/>
                    </a:lnTo>
                    <a:lnTo>
                      <a:pt x="6992" y="2767"/>
                    </a:lnTo>
                    <a:lnTo>
                      <a:pt x="6740" y="2750"/>
                    </a:lnTo>
                    <a:lnTo>
                      <a:pt x="6539" y="2750"/>
                    </a:lnTo>
                    <a:lnTo>
                      <a:pt x="6187" y="2851"/>
                    </a:lnTo>
                    <a:lnTo>
                      <a:pt x="6036" y="2935"/>
                    </a:lnTo>
                    <a:lnTo>
                      <a:pt x="5868" y="2700"/>
                    </a:lnTo>
                    <a:lnTo>
                      <a:pt x="5650" y="2516"/>
                    </a:lnTo>
                    <a:lnTo>
                      <a:pt x="5432" y="2348"/>
                    </a:lnTo>
                    <a:lnTo>
                      <a:pt x="4913" y="2164"/>
                    </a:lnTo>
                    <a:lnTo>
                      <a:pt x="4628" y="2147"/>
                    </a:lnTo>
                    <a:lnTo>
                      <a:pt x="4527" y="2147"/>
                    </a:lnTo>
                    <a:lnTo>
                      <a:pt x="4443" y="2164"/>
                    </a:lnTo>
                    <a:lnTo>
                      <a:pt x="4577" y="1946"/>
                    </a:lnTo>
                    <a:lnTo>
                      <a:pt x="5013" y="1694"/>
                    </a:lnTo>
                    <a:lnTo>
                      <a:pt x="5282" y="1661"/>
                    </a:lnTo>
                    <a:lnTo>
                      <a:pt x="5550" y="1694"/>
                    </a:lnTo>
                    <a:lnTo>
                      <a:pt x="5785" y="1811"/>
                    </a:lnTo>
                    <a:lnTo>
                      <a:pt x="5868" y="1862"/>
                    </a:lnTo>
                    <a:lnTo>
                      <a:pt x="6036" y="1862"/>
                    </a:lnTo>
                    <a:lnTo>
                      <a:pt x="6103" y="1828"/>
                    </a:lnTo>
                    <a:lnTo>
                      <a:pt x="6187" y="1778"/>
                    </a:lnTo>
                    <a:lnTo>
                      <a:pt x="6271" y="1644"/>
                    </a:lnTo>
                    <a:lnTo>
                      <a:pt x="6288" y="1560"/>
                    </a:lnTo>
                    <a:lnTo>
                      <a:pt x="6304" y="1376"/>
                    </a:lnTo>
                    <a:lnTo>
                      <a:pt x="6455" y="1040"/>
                    </a:lnTo>
                    <a:lnTo>
                      <a:pt x="6723" y="789"/>
                    </a:lnTo>
                    <a:lnTo>
                      <a:pt x="7059" y="655"/>
                    </a:lnTo>
                    <a:close/>
                    <a:moveTo>
                      <a:pt x="4795" y="2801"/>
                    </a:moveTo>
                    <a:lnTo>
                      <a:pt x="5114" y="2918"/>
                    </a:lnTo>
                    <a:lnTo>
                      <a:pt x="5365" y="3119"/>
                    </a:lnTo>
                    <a:lnTo>
                      <a:pt x="5533" y="3404"/>
                    </a:lnTo>
                    <a:lnTo>
                      <a:pt x="5583" y="3555"/>
                    </a:lnTo>
                    <a:lnTo>
                      <a:pt x="5617" y="3656"/>
                    </a:lnTo>
                    <a:lnTo>
                      <a:pt x="5734" y="3773"/>
                    </a:lnTo>
                    <a:lnTo>
                      <a:pt x="5835" y="3807"/>
                    </a:lnTo>
                    <a:lnTo>
                      <a:pt x="5919" y="3823"/>
                    </a:lnTo>
                    <a:lnTo>
                      <a:pt x="6103" y="3756"/>
                    </a:lnTo>
                    <a:lnTo>
                      <a:pt x="6153" y="3689"/>
                    </a:lnTo>
                    <a:lnTo>
                      <a:pt x="6271" y="3555"/>
                    </a:lnTo>
                    <a:lnTo>
                      <a:pt x="6556" y="3404"/>
                    </a:lnTo>
                    <a:lnTo>
                      <a:pt x="6874" y="3404"/>
                    </a:lnTo>
                    <a:lnTo>
                      <a:pt x="7109" y="3505"/>
                    </a:lnTo>
                    <a:lnTo>
                      <a:pt x="7293" y="3672"/>
                    </a:lnTo>
                    <a:lnTo>
                      <a:pt x="7411" y="3907"/>
                    </a:lnTo>
                    <a:lnTo>
                      <a:pt x="7444" y="4041"/>
                    </a:lnTo>
                    <a:lnTo>
                      <a:pt x="7461" y="4175"/>
                    </a:lnTo>
                    <a:lnTo>
                      <a:pt x="7562" y="4276"/>
                    </a:lnTo>
                    <a:lnTo>
                      <a:pt x="7662" y="4343"/>
                    </a:lnTo>
                    <a:lnTo>
                      <a:pt x="7947" y="4343"/>
                    </a:lnTo>
                    <a:lnTo>
                      <a:pt x="8249" y="4427"/>
                    </a:lnTo>
                    <a:lnTo>
                      <a:pt x="8366" y="4511"/>
                    </a:lnTo>
                    <a:lnTo>
                      <a:pt x="8467" y="4628"/>
                    </a:lnTo>
                    <a:lnTo>
                      <a:pt x="8584" y="4896"/>
                    </a:lnTo>
                    <a:lnTo>
                      <a:pt x="8601" y="5047"/>
                    </a:lnTo>
                    <a:lnTo>
                      <a:pt x="8584" y="5198"/>
                    </a:lnTo>
                    <a:lnTo>
                      <a:pt x="8467" y="5466"/>
                    </a:lnTo>
                    <a:lnTo>
                      <a:pt x="8366" y="5584"/>
                    </a:lnTo>
                    <a:lnTo>
                      <a:pt x="8249" y="5667"/>
                    </a:lnTo>
                    <a:lnTo>
                      <a:pt x="7947" y="5768"/>
                    </a:lnTo>
                    <a:lnTo>
                      <a:pt x="7796" y="5751"/>
                    </a:lnTo>
                    <a:lnTo>
                      <a:pt x="7662" y="5751"/>
                    </a:lnTo>
                    <a:lnTo>
                      <a:pt x="7562" y="5818"/>
                    </a:lnTo>
                    <a:lnTo>
                      <a:pt x="7461" y="5919"/>
                    </a:lnTo>
                    <a:lnTo>
                      <a:pt x="7444" y="6053"/>
                    </a:lnTo>
                    <a:lnTo>
                      <a:pt x="7428" y="6187"/>
                    </a:lnTo>
                    <a:lnTo>
                      <a:pt x="7310" y="6422"/>
                    </a:lnTo>
                    <a:lnTo>
                      <a:pt x="7109" y="6606"/>
                    </a:lnTo>
                    <a:lnTo>
                      <a:pt x="6874" y="6707"/>
                    </a:lnTo>
                    <a:lnTo>
                      <a:pt x="6556" y="6707"/>
                    </a:lnTo>
                    <a:lnTo>
                      <a:pt x="6271" y="6556"/>
                    </a:lnTo>
                    <a:lnTo>
                      <a:pt x="6153" y="6422"/>
                    </a:lnTo>
                    <a:lnTo>
                      <a:pt x="6103" y="6355"/>
                    </a:lnTo>
                    <a:lnTo>
                      <a:pt x="5919" y="6288"/>
                    </a:lnTo>
                    <a:lnTo>
                      <a:pt x="5835" y="6305"/>
                    </a:lnTo>
                    <a:lnTo>
                      <a:pt x="5734" y="6321"/>
                    </a:lnTo>
                    <a:lnTo>
                      <a:pt x="5617" y="6455"/>
                    </a:lnTo>
                    <a:lnTo>
                      <a:pt x="5583" y="6539"/>
                    </a:lnTo>
                    <a:lnTo>
                      <a:pt x="5533" y="6707"/>
                    </a:lnTo>
                    <a:lnTo>
                      <a:pt x="5365" y="6975"/>
                    </a:lnTo>
                    <a:lnTo>
                      <a:pt x="5114" y="7176"/>
                    </a:lnTo>
                    <a:lnTo>
                      <a:pt x="4795" y="7294"/>
                    </a:lnTo>
                    <a:lnTo>
                      <a:pt x="4460" y="7294"/>
                    </a:lnTo>
                    <a:lnTo>
                      <a:pt x="4142" y="7176"/>
                    </a:lnTo>
                    <a:lnTo>
                      <a:pt x="3890" y="6975"/>
                    </a:lnTo>
                    <a:lnTo>
                      <a:pt x="3722" y="6707"/>
                    </a:lnTo>
                    <a:lnTo>
                      <a:pt x="3672" y="6539"/>
                    </a:lnTo>
                    <a:lnTo>
                      <a:pt x="3639" y="6455"/>
                    </a:lnTo>
                    <a:lnTo>
                      <a:pt x="3521" y="6321"/>
                    </a:lnTo>
                    <a:lnTo>
                      <a:pt x="3421" y="6305"/>
                    </a:lnTo>
                    <a:lnTo>
                      <a:pt x="3387" y="6288"/>
                    </a:lnTo>
                    <a:lnTo>
                      <a:pt x="3354" y="6288"/>
                    </a:lnTo>
                    <a:lnTo>
                      <a:pt x="3203" y="6321"/>
                    </a:lnTo>
                    <a:lnTo>
                      <a:pt x="3102" y="6422"/>
                    </a:lnTo>
                    <a:lnTo>
                      <a:pt x="2985" y="6556"/>
                    </a:lnTo>
                    <a:lnTo>
                      <a:pt x="2700" y="6707"/>
                    </a:lnTo>
                    <a:lnTo>
                      <a:pt x="2381" y="6707"/>
                    </a:lnTo>
                    <a:lnTo>
                      <a:pt x="2146" y="6606"/>
                    </a:lnTo>
                    <a:lnTo>
                      <a:pt x="1945" y="6422"/>
                    </a:lnTo>
                    <a:lnTo>
                      <a:pt x="1828" y="6187"/>
                    </a:lnTo>
                    <a:lnTo>
                      <a:pt x="1811" y="6053"/>
                    </a:lnTo>
                    <a:lnTo>
                      <a:pt x="1794" y="5919"/>
                    </a:lnTo>
                    <a:lnTo>
                      <a:pt x="1694" y="5818"/>
                    </a:lnTo>
                    <a:lnTo>
                      <a:pt x="1576" y="5751"/>
                    </a:lnTo>
                    <a:lnTo>
                      <a:pt x="1291" y="5751"/>
                    </a:lnTo>
                    <a:lnTo>
                      <a:pt x="1006" y="5667"/>
                    </a:lnTo>
                    <a:lnTo>
                      <a:pt x="889" y="5584"/>
                    </a:lnTo>
                    <a:lnTo>
                      <a:pt x="788" y="5466"/>
                    </a:lnTo>
                    <a:lnTo>
                      <a:pt x="671" y="5198"/>
                    </a:lnTo>
                    <a:lnTo>
                      <a:pt x="654" y="5047"/>
                    </a:lnTo>
                    <a:lnTo>
                      <a:pt x="671" y="4896"/>
                    </a:lnTo>
                    <a:lnTo>
                      <a:pt x="772" y="4645"/>
                    </a:lnTo>
                    <a:lnTo>
                      <a:pt x="956" y="4460"/>
                    </a:lnTo>
                    <a:lnTo>
                      <a:pt x="1224" y="4343"/>
                    </a:lnTo>
                    <a:lnTo>
                      <a:pt x="1576" y="4343"/>
                    </a:lnTo>
                    <a:lnTo>
                      <a:pt x="1694" y="4276"/>
                    </a:lnTo>
                    <a:lnTo>
                      <a:pt x="1794" y="4175"/>
                    </a:lnTo>
                    <a:lnTo>
                      <a:pt x="1811" y="4041"/>
                    </a:lnTo>
                    <a:lnTo>
                      <a:pt x="1845" y="3907"/>
                    </a:lnTo>
                    <a:lnTo>
                      <a:pt x="1962" y="3672"/>
                    </a:lnTo>
                    <a:lnTo>
                      <a:pt x="2146" y="3505"/>
                    </a:lnTo>
                    <a:lnTo>
                      <a:pt x="2381" y="3404"/>
                    </a:lnTo>
                    <a:lnTo>
                      <a:pt x="2700" y="3404"/>
                    </a:lnTo>
                    <a:lnTo>
                      <a:pt x="2985" y="3555"/>
                    </a:lnTo>
                    <a:lnTo>
                      <a:pt x="3102" y="3689"/>
                    </a:lnTo>
                    <a:lnTo>
                      <a:pt x="3152" y="3756"/>
                    </a:lnTo>
                    <a:lnTo>
                      <a:pt x="3337" y="3823"/>
                    </a:lnTo>
                    <a:lnTo>
                      <a:pt x="3421" y="3807"/>
                    </a:lnTo>
                    <a:lnTo>
                      <a:pt x="3521" y="3773"/>
                    </a:lnTo>
                    <a:lnTo>
                      <a:pt x="3639" y="3656"/>
                    </a:lnTo>
                    <a:lnTo>
                      <a:pt x="3672" y="3555"/>
                    </a:lnTo>
                    <a:lnTo>
                      <a:pt x="3722" y="3404"/>
                    </a:lnTo>
                    <a:lnTo>
                      <a:pt x="3890" y="3119"/>
                    </a:lnTo>
                    <a:lnTo>
                      <a:pt x="4142" y="2918"/>
                    </a:lnTo>
                    <a:lnTo>
                      <a:pt x="4460" y="2801"/>
                    </a:lnTo>
                    <a:close/>
                    <a:moveTo>
                      <a:pt x="7243" y="1"/>
                    </a:moveTo>
                    <a:lnTo>
                      <a:pt x="6975" y="18"/>
                    </a:lnTo>
                    <a:lnTo>
                      <a:pt x="6505" y="168"/>
                    </a:lnTo>
                    <a:lnTo>
                      <a:pt x="6103" y="453"/>
                    </a:lnTo>
                    <a:lnTo>
                      <a:pt x="5818" y="839"/>
                    </a:lnTo>
                    <a:lnTo>
                      <a:pt x="5717" y="1074"/>
                    </a:lnTo>
                    <a:lnTo>
                      <a:pt x="5500" y="1023"/>
                    </a:lnTo>
                    <a:lnTo>
                      <a:pt x="5282" y="1023"/>
                    </a:lnTo>
                    <a:lnTo>
                      <a:pt x="4963" y="1040"/>
                    </a:lnTo>
                    <a:lnTo>
                      <a:pt x="4393" y="1275"/>
                    </a:lnTo>
                    <a:lnTo>
                      <a:pt x="4158" y="1476"/>
                    </a:lnTo>
                    <a:lnTo>
                      <a:pt x="3974" y="1677"/>
                    </a:lnTo>
                    <a:lnTo>
                      <a:pt x="3722" y="2180"/>
                    </a:lnTo>
                    <a:lnTo>
                      <a:pt x="3672" y="2449"/>
                    </a:lnTo>
                    <a:lnTo>
                      <a:pt x="3639" y="2482"/>
                    </a:lnTo>
                    <a:lnTo>
                      <a:pt x="3605" y="2516"/>
                    </a:lnTo>
                    <a:lnTo>
                      <a:pt x="3387" y="2700"/>
                    </a:lnTo>
                    <a:lnTo>
                      <a:pt x="3219" y="2935"/>
                    </a:lnTo>
                    <a:lnTo>
                      <a:pt x="3069" y="2851"/>
                    </a:lnTo>
                    <a:lnTo>
                      <a:pt x="2716" y="2750"/>
                    </a:lnTo>
                    <a:lnTo>
                      <a:pt x="2532" y="2750"/>
                    </a:lnTo>
                    <a:lnTo>
                      <a:pt x="2264" y="2767"/>
                    </a:lnTo>
                    <a:lnTo>
                      <a:pt x="1794" y="2951"/>
                    </a:lnTo>
                    <a:lnTo>
                      <a:pt x="1593" y="3102"/>
                    </a:lnTo>
                    <a:lnTo>
                      <a:pt x="1476" y="3236"/>
                    </a:lnTo>
                    <a:lnTo>
                      <a:pt x="1291" y="3538"/>
                    </a:lnTo>
                    <a:lnTo>
                      <a:pt x="1224" y="3689"/>
                    </a:lnTo>
                    <a:lnTo>
                      <a:pt x="973" y="3739"/>
                    </a:lnTo>
                    <a:lnTo>
                      <a:pt x="537" y="3957"/>
                    </a:lnTo>
                    <a:lnTo>
                      <a:pt x="202" y="4326"/>
                    </a:lnTo>
                    <a:lnTo>
                      <a:pt x="17" y="4796"/>
                    </a:lnTo>
                    <a:lnTo>
                      <a:pt x="1" y="5047"/>
                    </a:lnTo>
                    <a:lnTo>
                      <a:pt x="17" y="5332"/>
                    </a:lnTo>
                    <a:lnTo>
                      <a:pt x="252" y="5852"/>
                    </a:lnTo>
                    <a:lnTo>
                      <a:pt x="470" y="6070"/>
                    </a:lnTo>
                    <a:lnTo>
                      <a:pt x="638" y="6204"/>
                    </a:lnTo>
                    <a:lnTo>
                      <a:pt x="1023" y="6372"/>
                    </a:lnTo>
                    <a:lnTo>
                      <a:pt x="1224" y="6405"/>
                    </a:lnTo>
                    <a:lnTo>
                      <a:pt x="1291" y="6606"/>
                    </a:lnTo>
                    <a:lnTo>
                      <a:pt x="1543" y="6958"/>
                    </a:lnTo>
                    <a:lnTo>
                      <a:pt x="1895" y="7210"/>
                    </a:lnTo>
                    <a:lnTo>
                      <a:pt x="2297" y="7344"/>
                    </a:lnTo>
                    <a:lnTo>
                      <a:pt x="2532" y="7361"/>
                    </a:lnTo>
                    <a:lnTo>
                      <a:pt x="2716" y="7361"/>
                    </a:lnTo>
                    <a:lnTo>
                      <a:pt x="3069" y="7260"/>
                    </a:lnTo>
                    <a:lnTo>
                      <a:pt x="3236" y="7160"/>
                    </a:lnTo>
                    <a:lnTo>
                      <a:pt x="3387" y="7394"/>
                    </a:lnTo>
                    <a:lnTo>
                      <a:pt x="3605" y="7595"/>
                    </a:lnTo>
                    <a:lnTo>
                      <a:pt x="3840" y="7746"/>
                    </a:lnTo>
                    <a:lnTo>
                      <a:pt x="4343" y="7931"/>
                    </a:lnTo>
                    <a:lnTo>
                      <a:pt x="4628" y="7948"/>
                    </a:lnTo>
                    <a:lnTo>
                      <a:pt x="4913" y="7931"/>
                    </a:lnTo>
                    <a:lnTo>
                      <a:pt x="5432" y="7746"/>
                    </a:lnTo>
                    <a:lnTo>
                      <a:pt x="5650" y="7595"/>
                    </a:lnTo>
                    <a:lnTo>
                      <a:pt x="5868" y="7394"/>
                    </a:lnTo>
                    <a:lnTo>
                      <a:pt x="6019" y="7160"/>
                    </a:lnTo>
                    <a:lnTo>
                      <a:pt x="6187" y="7260"/>
                    </a:lnTo>
                    <a:lnTo>
                      <a:pt x="6539" y="7361"/>
                    </a:lnTo>
                    <a:lnTo>
                      <a:pt x="6723" y="7361"/>
                    </a:lnTo>
                    <a:lnTo>
                      <a:pt x="6958" y="7344"/>
                    </a:lnTo>
                    <a:lnTo>
                      <a:pt x="7360" y="7210"/>
                    </a:lnTo>
                    <a:lnTo>
                      <a:pt x="7713" y="6958"/>
                    </a:lnTo>
                    <a:lnTo>
                      <a:pt x="7964" y="6606"/>
                    </a:lnTo>
                    <a:lnTo>
                      <a:pt x="8031" y="6405"/>
                    </a:lnTo>
                    <a:lnTo>
                      <a:pt x="8232" y="6372"/>
                    </a:lnTo>
                    <a:lnTo>
                      <a:pt x="8635" y="6204"/>
                    </a:lnTo>
                    <a:lnTo>
                      <a:pt x="8786" y="6070"/>
                    </a:lnTo>
                    <a:lnTo>
                      <a:pt x="8970" y="5902"/>
                    </a:lnTo>
                    <a:lnTo>
                      <a:pt x="9087" y="5684"/>
                    </a:lnTo>
                    <a:lnTo>
                      <a:pt x="9221" y="5701"/>
                    </a:lnTo>
                    <a:lnTo>
                      <a:pt x="9439" y="5701"/>
                    </a:lnTo>
                    <a:lnTo>
                      <a:pt x="9540" y="5684"/>
                    </a:lnTo>
                    <a:lnTo>
                      <a:pt x="9859" y="5634"/>
                    </a:lnTo>
                    <a:lnTo>
                      <a:pt x="10412" y="5382"/>
                    </a:lnTo>
                    <a:lnTo>
                      <a:pt x="10630" y="5198"/>
                    </a:lnTo>
                    <a:lnTo>
                      <a:pt x="10848" y="4963"/>
                    </a:lnTo>
                    <a:lnTo>
                      <a:pt x="11099" y="4393"/>
                    </a:lnTo>
                    <a:lnTo>
                      <a:pt x="11116" y="4075"/>
                    </a:lnTo>
                    <a:lnTo>
                      <a:pt x="11099" y="3874"/>
                    </a:lnTo>
                    <a:lnTo>
                      <a:pt x="10999" y="3471"/>
                    </a:lnTo>
                    <a:lnTo>
                      <a:pt x="10797" y="3119"/>
                    </a:lnTo>
                    <a:lnTo>
                      <a:pt x="10512" y="2834"/>
                    </a:lnTo>
                    <a:lnTo>
                      <a:pt x="10345" y="2717"/>
                    </a:lnTo>
                    <a:lnTo>
                      <a:pt x="10378" y="2566"/>
                    </a:lnTo>
                    <a:lnTo>
                      <a:pt x="10378" y="2398"/>
                    </a:lnTo>
                    <a:lnTo>
                      <a:pt x="10345" y="2080"/>
                    </a:lnTo>
                    <a:lnTo>
                      <a:pt x="10110" y="1510"/>
                    </a:lnTo>
                    <a:lnTo>
                      <a:pt x="9674" y="1074"/>
                    </a:lnTo>
                    <a:lnTo>
                      <a:pt x="9104" y="822"/>
                    </a:lnTo>
                    <a:lnTo>
                      <a:pt x="8769" y="806"/>
                    </a:lnTo>
                    <a:lnTo>
                      <a:pt x="8635" y="806"/>
                    </a:lnTo>
                    <a:lnTo>
                      <a:pt x="8517" y="621"/>
                    </a:lnTo>
                    <a:lnTo>
                      <a:pt x="8216" y="336"/>
                    </a:lnTo>
                    <a:lnTo>
                      <a:pt x="7863" y="118"/>
                    </a:lnTo>
                    <a:lnTo>
                      <a:pt x="74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8"/>
            <p:cNvGrpSpPr/>
            <p:nvPr/>
          </p:nvGrpSpPr>
          <p:grpSpPr>
            <a:xfrm>
              <a:off x="1698451" y="3107811"/>
              <a:ext cx="381210" cy="401790"/>
              <a:chOff x="945025" y="1663406"/>
              <a:chExt cx="649200" cy="649200"/>
            </a:xfrm>
          </p:grpSpPr>
          <p:sp>
            <p:nvSpPr>
              <p:cNvPr id="224" name="Google Shape;224;p18"/>
              <p:cNvSpPr/>
              <p:nvPr/>
            </p:nvSpPr>
            <p:spPr>
              <a:xfrm>
                <a:off x="945025" y="1663406"/>
                <a:ext cx="649200" cy="649200"/>
              </a:xfrm>
              <a:prstGeom prst="roundRect">
                <a:avLst>
                  <a:gd fmla="val 16667" name="adj"/>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1069805" y="1785591"/>
                <a:ext cx="404817" cy="252574"/>
              </a:xfrm>
              <a:custGeom>
                <a:rect b="b" l="l" r="r" t="t"/>
                <a:pathLst>
                  <a:path extrusionOk="0" h="6926" w="11100">
                    <a:moveTo>
                      <a:pt x="5550" y="638"/>
                    </a:moveTo>
                    <a:lnTo>
                      <a:pt x="5768" y="655"/>
                    </a:lnTo>
                    <a:lnTo>
                      <a:pt x="6170" y="806"/>
                    </a:lnTo>
                    <a:lnTo>
                      <a:pt x="6489" y="1057"/>
                    </a:lnTo>
                    <a:lnTo>
                      <a:pt x="6724" y="1426"/>
                    </a:lnTo>
                    <a:lnTo>
                      <a:pt x="6774" y="1627"/>
                    </a:lnTo>
                    <a:lnTo>
                      <a:pt x="6807" y="1728"/>
                    </a:lnTo>
                    <a:lnTo>
                      <a:pt x="6942" y="1845"/>
                    </a:lnTo>
                    <a:lnTo>
                      <a:pt x="7025" y="1879"/>
                    </a:lnTo>
                    <a:lnTo>
                      <a:pt x="7126" y="1895"/>
                    </a:lnTo>
                    <a:lnTo>
                      <a:pt x="7294" y="1828"/>
                    </a:lnTo>
                    <a:lnTo>
                      <a:pt x="7361" y="1761"/>
                    </a:lnTo>
                    <a:lnTo>
                      <a:pt x="7512" y="1594"/>
                    </a:lnTo>
                    <a:lnTo>
                      <a:pt x="7897" y="1392"/>
                    </a:lnTo>
                    <a:lnTo>
                      <a:pt x="8115" y="1376"/>
                    </a:lnTo>
                    <a:lnTo>
                      <a:pt x="8283" y="1392"/>
                    </a:lnTo>
                    <a:lnTo>
                      <a:pt x="8601" y="1510"/>
                    </a:lnTo>
                    <a:lnTo>
                      <a:pt x="8853" y="1745"/>
                    </a:lnTo>
                    <a:lnTo>
                      <a:pt x="9020" y="2063"/>
                    </a:lnTo>
                    <a:lnTo>
                      <a:pt x="9037" y="2231"/>
                    </a:lnTo>
                    <a:lnTo>
                      <a:pt x="9071" y="2365"/>
                    </a:lnTo>
                    <a:lnTo>
                      <a:pt x="9155" y="2465"/>
                    </a:lnTo>
                    <a:lnTo>
                      <a:pt x="9272" y="2533"/>
                    </a:lnTo>
                    <a:lnTo>
                      <a:pt x="9406" y="2533"/>
                    </a:lnTo>
                    <a:lnTo>
                      <a:pt x="9607" y="2516"/>
                    </a:lnTo>
                    <a:lnTo>
                      <a:pt x="9976" y="2633"/>
                    </a:lnTo>
                    <a:lnTo>
                      <a:pt x="10144" y="2750"/>
                    </a:lnTo>
                    <a:lnTo>
                      <a:pt x="10278" y="2901"/>
                    </a:lnTo>
                    <a:lnTo>
                      <a:pt x="10446" y="3253"/>
                    </a:lnTo>
                    <a:lnTo>
                      <a:pt x="10462" y="3455"/>
                    </a:lnTo>
                    <a:lnTo>
                      <a:pt x="10446" y="3656"/>
                    </a:lnTo>
                    <a:lnTo>
                      <a:pt x="10278" y="4008"/>
                    </a:lnTo>
                    <a:lnTo>
                      <a:pt x="10144" y="4159"/>
                    </a:lnTo>
                    <a:lnTo>
                      <a:pt x="9976" y="4276"/>
                    </a:lnTo>
                    <a:lnTo>
                      <a:pt x="9607" y="4393"/>
                    </a:lnTo>
                    <a:lnTo>
                      <a:pt x="9406" y="4377"/>
                    </a:lnTo>
                    <a:lnTo>
                      <a:pt x="9272" y="4377"/>
                    </a:lnTo>
                    <a:lnTo>
                      <a:pt x="9155" y="4461"/>
                    </a:lnTo>
                    <a:lnTo>
                      <a:pt x="9071" y="4544"/>
                    </a:lnTo>
                    <a:lnTo>
                      <a:pt x="9037" y="4678"/>
                    </a:lnTo>
                    <a:lnTo>
                      <a:pt x="9020" y="4863"/>
                    </a:lnTo>
                    <a:lnTo>
                      <a:pt x="8870" y="5181"/>
                    </a:lnTo>
                    <a:lnTo>
                      <a:pt x="8618" y="5416"/>
                    </a:lnTo>
                    <a:lnTo>
                      <a:pt x="8283" y="5534"/>
                    </a:lnTo>
                    <a:lnTo>
                      <a:pt x="8115" y="5550"/>
                    </a:lnTo>
                    <a:lnTo>
                      <a:pt x="7880" y="5534"/>
                    </a:lnTo>
                    <a:lnTo>
                      <a:pt x="7512" y="5332"/>
                    </a:lnTo>
                    <a:lnTo>
                      <a:pt x="7361" y="5165"/>
                    </a:lnTo>
                    <a:lnTo>
                      <a:pt x="7294" y="5098"/>
                    </a:lnTo>
                    <a:lnTo>
                      <a:pt x="7126" y="5031"/>
                    </a:lnTo>
                    <a:lnTo>
                      <a:pt x="7025" y="5047"/>
                    </a:lnTo>
                    <a:lnTo>
                      <a:pt x="6942" y="5064"/>
                    </a:lnTo>
                    <a:lnTo>
                      <a:pt x="6807" y="5198"/>
                    </a:lnTo>
                    <a:lnTo>
                      <a:pt x="6774" y="5282"/>
                    </a:lnTo>
                    <a:lnTo>
                      <a:pt x="6724" y="5500"/>
                    </a:lnTo>
                    <a:lnTo>
                      <a:pt x="6489" y="5852"/>
                    </a:lnTo>
                    <a:lnTo>
                      <a:pt x="6170" y="6120"/>
                    </a:lnTo>
                    <a:lnTo>
                      <a:pt x="5768" y="6254"/>
                    </a:lnTo>
                    <a:lnTo>
                      <a:pt x="5550" y="6271"/>
                    </a:lnTo>
                    <a:lnTo>
                      <a:pt x="5332" y="6254"/>
                    </a:lnTo>
                    <a:lnTo>
                      <a:pt x="4930" y="6120"/>
                    </a:lnTo>
                    <a:lnTo>
                      <a:pt x="4611" y="5852"/>
                    </a:lnTo>
                    <a:lnTo>
                      <a:pt x="4393" y="5500"/>
                    </a:lnTo>
                    <a:lnTo>
                      <a:pt x="4326" y="5282"/>
                    </a:lnTo>
                    <a:lnTo>
                      <a:pt x="4293" y="5198"/>
                    </a:lnTo>
                    <a:lnTo>
                      <a:pt x="4159" y="5064"/>
                    </a:lnTo>
                    <a:lnTo>
                      <a:pt x="4075" y="5047"/>
                    </a:lnTo>
                    <a:lnTo>
                      <a:pt x="4041" y="5031"/>
                    </a:lnTo>
                    <a:lnTo>
                      <a:pt x="4008" y="5031"/>
                    </a:lnTo>
                    <a:lnTo>
                      <a:pt x="3857" y="5064"/>
                    </a:lnTo>
                    <a:lnTo>
                      <a:pt x="3739" y="5165"/>
                    </a:lnTo>
                    <a:lnTo>
                      <a:pt x="3605" y="5332"/>
                    </a:lnTo>
                    <a:lnTo>
                      <a:pt x="3220" y="5534"/>
                    </a:lnTo>
                    <a:lnTo>
                      <a:pt x="2985" y="5550"/>
                    </a:lnTo>
                    <a:lnTo>
                      <a:pt x="2817" y="5534"/>
                    </a:lnTo>
                    <a:lnTo>
                      <a:pt x="2482" y="5416"/>
                    </a:lnTo>
                    <a:lnTo>
                      <a:pt x="2231" y="5181"/>
                    </a:lnTo>
                    <a:lnTo>
                      <a:pt x="2080" y="4863"/>
                    </a:lnTo>
                    <a:lnTo>
                      <a:pt x="2063" y="4678"/>
                    </a:lnTo>
                    <a:lnTo>
                      <a:pt x="2029" y="4544"/>
                    </a:lnTo>
                    <a:lnTo>
                      <a:pt x="1945" y="4461"/>
                    </a:lnTo>
                    <a:lnTo>
                      <a:pt x="1828" y="4377"/>
                    </a:lnTo>
                    <a:lnTo>
                      <a:pt x="1694" y="4377"/>
                    </a:lnTo>
                    <a:lnTo>
                      <a:pt x="1493" y="4393"/>
                    </a:lnTo>
                    <a:lnTo>
                      <a:pt x="1124" y="4276"/>
                    </a:lnTo>
                    <a:lnTo>
                      <a:pt x="956" y="4159"/>
                    </a:lnTo>
                    <a:lnTo>
                      <a:pt x="822" y="4008"/>
                    </a:lnTo>
                    <a:lnTo>
                      <a:pt x="655" y="3656"/>
                    </a:lnTo>
                    <a:lnTo>
                      <a:pt x="655" y="3455"/>
                    </a:lnTo>
                    <a:lnTo>
                      <a:pt x="655" y="3270"/>
                    </a:lnTo>
                    <a:lnTo>
                      <a:pt x="805" y="2935"/>
                    </a:lnTo>
                    <a:lnTo>
                      <a:pt x="1057" y="2683"/>
                    </a:lnTo>
                    <a:lnTo>
                      <a:pt x="1392" y="2533"/>
                    </a:lnTo>
                    <a:lnTo>
                      <a:pt x="1577" y="2516"/>
                    </a:lnTo>
                    <a:lnTo>
                      <a:pt x="1644" y="2533"/>
                    </a:lnTo>
                    <a:lnTo>
                      <a:pt x="1828" y="2533"/>
                    </a:lnTo>
                    <a:lnTo>
                      <a:pt x="1945" y="2465"/>
                    </a:lnTo>
                    <a:lnTo>
                      <a:pt x="2029" y="2365"/>
                    </a:lnTo>
                    <a:lnTo>
                      <a:pt x="2063" y="2231"/>
                    </a:lnTo>
                    <a:lnTo>
                      <a:pt x="2096" y="2063"/>
                    </a:lnTo>
                    <a:lnTo>
                      <a:pt x="2247" y="1745"/>
                    </a:lnTo>
                    <a:lnTo>
                      <a:pt x="2499" y="1510"/>
                    </a:lnTo>
                    <a:lnTo>
                      <a:pt x="2817" y="1392"/>
                    </a:lnTo>
                    <a:lnTo>
                      <a:pt x="2985" y="1376"/>
                    </a:lnTo>
                    <a:lnTo>
                      <a:pt x="3220" y="1392"/>
                    </a:lnTo>
                    <a:lnTo>
                      <a:pt x="3605" y="1594"/>
                    </a:lnTo>
                    <a:lnTo>
                      <a:pt x="3739" y="1761"/>
                    </a:lnTo>
                    <a:lnTo>
                      <a:pt x="3806" y="1828"/>
                    </a:lnTo>
                    <a:lnTo>
                      <a:pt x="3974" y="1895"/>
                    </a:lnTo>
                    <a:lnTo>
                      <a:pt x="4075" y="1879"/>
                    </a:lnTo>
                    <a:lnTo>
                      <a:pt x="4159" y="1845"/>
                    </a:lnTo>
                    <a:lnTo>
                      <a:pt x="4293" y="1728"/>
                    </a:lnTo>
                    <a:lnTo>
                      <a:pt x="4326" y="1627"/>
                    </a:lnTo>
                    <a:lnTo>
                      <a:pt x="4376" y="1426"/>
                    </a:lnTo>
                    <a:lnTo>
                      <a:pt x="4611" y="1057"/>
                    </a:lnTo>
                    <a:lnTo>
                      <a:pt x="4930" y="806"/>
                    </a:lnTo>
                    <a:lnTo>
                      <a:pt x="5332" y="655"/>
                    </a:lnTo>
                    <a:lnTo>
                      <a:pt x="5550" y="638"/>
                    </a:lnTo>
                    <a:close/>
                    <a:moveTo>
                      <a:pt x="5550" y="1"/>
                    </a:moveTo>
                    <a:lnTo>
                      <a:pt x="5232" y="18"/>
                    </a:lnTo>
                    <a:lnTo>
                      <a:pt x="4611" y="236"/>
                    </a:lnTo>
                    <a:lnTo>
                      <a:pt x="4343" y="420"/>
                    </a:lnTo>
                    <a:lnTo>
                      <a:pt x="4075" y="672"/>
                    </a:lnTo>
                    <a:lnTo>
                      <a:pt x="3874" y="990"/>
                    </a:lnTo>
                    <a:lnTo>
                      <a:pt x="3672" y="873"/>
                    </a:lnTo>
                    <a:lnTo>
                      <a:pt x="3236" y="739"/>
                    </a:lnTo>
                    <a:lnTo>
                      <a:pt x="2985" y="722"/>
                    </a:lnTo>
                    <a:lnTo>
                      <a:pt x="2700" y="739"/>
                    </a:lnTo>
                    <a:lnTo>
                      <a:pt x="2147" y="957"/>
                    </a:lnTo>
                    <a:lnTo>
                      <a:pt x="1912" y="1141"/>
                    </a:lnTo>
                    <a:lnTo>
                      <a:pt x="1761" y="1309"/>
                    </a:lnTo>
                    <a:lnTo>
                      <a:pt x="1543" y="1677"/>
                    </a:lnTo>
                    <a:lnTo>
                      <a:pt x="1476" y="1879"/>
                    </a:lnTo>
                    <a:lnTo>
                      <a:pt x="1158" y="1912"/>
                    </a:lnTo>
                    <a:lnTo>
                      <a:pt x="638" y="2180"/>
                    </a:lnTo>
                    <a:lnTo>
                      <a:pt x="235" y="2600"/>
                    </a:lnTo>
                    <a:lnTo>
                      <a:pt x="17" y="3153"/>
                    </a:lnTo>
                    <a:lnTo>
                      <a:pt x="1" y="3455"/>
                    </a:lnTo>
                    <a:lnTo>
                      <a:pt x="17" y="3790"/>
                    </a:lnTo>
                    <a:lnTo>
                      <a:pt x="286" y="4393"/>
                    </a:lnTo>
                    <a:lnTo>
                      <a:pt x="537" y="4645"/>
                    </a:lnTo>
                    <a:lnTo>
                      <a:pt x="738" y="4813"/>
                    </a:lnTo>
                    <a:lnTo>
                      <a:pt x="1208" y="4997"/>
                    </a:lnTo>
                    <a:lnTo>
                      <a:pt x="1459" y="5031"/>
                    </a:lnTo>
                    <a:lnTo>
                      <a:pt x="1543" y="5282"/>
                    </a:lnTo>
                    <a:lnTo>
                      <a:pt x="1828" y="5701"/>
                    </a:lnTo>
                    <a:lnTo>
                      <a:pt x="2231" y="6020"/>
                    </a:lnTo>
                    <a:lnTo>
                      <a:pt x="2717" y="6187"/>
                    </a:lnTo>
                    <a:lnTo>
                      <a:pt x="2985" y="6204"/>
                    </a:lnTo>
                    <a:lnTo>
                      <a:pt x="3236" y="6187"/>
                    </a:lnTo>
                    <a:lnTo>
                      <a:pt x="3672" y="6053"/>
                    </a:lnTo>
                    <a:lnTo>
                      <a:pt x="3874" y="5936"/>
                    </a:lnTo>
                    <a:lnTo>
                      <a:pt x="4075" y="6238"/>
                    </a:lnTo>
                    <a:lnTo>
                      <a:pt x="4360" y="6489"/>
                    </a:lnTo>
                    <a:lnTo>
                      <a:pt x="4611" y="6690"/>
                    </a:lnTo>
                    <a:lnTo>
                      <a:pt x="5232" y="6891"/>
                    </a:lnTo>
                    <a:lnTo>
                      <a:pt x="5550" y="6925"/>
                    </a:lnTo>
                    <a:lnTo>
                      <a:pt x="5869" y="6891"/>
                    </a:lnTo>
                    <a:lnTo>
                      <a:pt x="6489" y="6690"/>
                    </a:lnTo>
                    <a:lnTo>
                      <a:pt x="6757" y="6489"/>
                    </a:lnTo>
                    <a:lnTo>
                      <a:pt x="7025" y="6238"/>
                    </a:lnTo>
                    <a:lnTo>
                      <a:pt x="7227" y="5936"/>
                    </a:lnTo>
                    <a:lnTo>
                      <a:pt x="7428" y="6053"/>
                    </a:lnTo>
                    <a:lnTo>
                      <a:pt x="7880" y="6187"/>
                    </a:lnTo>
                    <a:lnTo>
                      <a:pt x="8115" y="6204"/>
                    </a:lnTo>
                    <a:lnTo>
                      <a:pt x="8383" y="6187"/>
                    </a:lnTo>
                    <a:lnTo>
                      <a:pt x="8870" y="6020"/>
                    </a:lnTo>
                    <a:lnTo>
                      <a:pt x="9272" y="5701"/>
                    </a:lnTo>
                    <a:lnTo>
                      <a:pt x="9557" y="5282"/>
                    </a:lnTo>
                    <a:lnTo>
                      <a:pt x="9641" y="5031"/>
                    </a:lnTo>
                    <a:lnTo>
                      <a:pt x="9892" y="4997"/>
                    </a:lnTo>
                    <a:lnTo>
                      <a:pt x="10362" y="4813"/>
                    </a:lnTo>
                    <a:lnTo>
                      <a:pt x="10580" y="4645"/>
                    </a:lnTo>
                    <a:lnTo>
                      <a:pt x="10814" y="4393"/>
                    </a:lnTo>
                    <a:lnTo>
                      <a:pt x="11083" y="3790"/>
                    </a:lnTo>
                    <a:lnTo>
                      <a:pt x="11099" y="3455"/>
                    </a:lnTo>
                    <a:lnTo>
                      <a:pt x="11083" y="3119"/>
                    </a:lnTo>
                    <a:lnTo>
                      <a:pt x="10814" y="2516"/>
                    </a:lnTo>
                    <a:lnTo>
                      <a:pt x="10580" y="2264"/>
                    </a:lnTo>
                    <a:lnTo>
                      <a:pt x="10362" y="2113"/>
                    </a:lnTo>
                    <a:lnTo>
                      <a:pt x="9892" y="1912"/>
                    </a:lnTo>
                    <a:lnTo>
                      <a:pt x="9641" y="1879"/>
                    </a:lnTo>
                    <a:lnTo>
                      <a:pt x="9574" y="1677"/>
                    </a:lnTo>
                    <a:lnTo>
                      <a:pt x="9339" y="1309"/>
                    </a:lnTo>
                    <a:lnTo>
                      <a:pt x="9188" y="1141"/>
                    </a:lnTo>
                    <a:lnTo>
                      <a:pt x="8953" y="957"/>
                    </a:lnTo>
                    <a:lnTo>
                      <a:pt x="8400" y="739"/>
                    </a:lnTo>
                    <a:lnTo>
                      <a:pt x="8115" y="722"/>
                    </a:lnTo>
                    <a:lnTo>
                      <a:pt x="7880" y="739"/>
                    </a:lnTo>
                    <a:lnTo>
                      <a:pt x="7428" y="873"/>
                    </a:lnTo>
                    <a:lnTo>
                      <a:pt x="7227" y="990"/>
                    </a:lnTo>
                    <a:lnTo>
                      <a:pt x="7025" y="672"/>
                    </a:lnTo>
                    <a:lnTo>
                      <a:pt x="6757" y="420"/>
                    </a:lnTo>
                    <a:lnTo>
                      <a:pt x="6489" y="236"/>
                    </a:lnTo>
                    <a:lnTo>
                      <a:pt x="5885" y="18"/>
                    </a:lnTo>
                    <a:lnTo>
                      <a:pt x="55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1116890" y="2028951"/>
                <a:ext cx="89315" cy="90512"/>
              </a:xfrm>
              <a:custGeom>
                <a:rect b="b" l="l" r="r" t="t"/>
                <a:pathLst>
                  <a:path extrusionOk="0" h="2482" w="2449">
                    <a:moveTo>
                      <a:pt x="1225" y="1"/>
                    </a:moveTo>
                    <a:lnTo>
                      <a:pt x="1090" y="17"/>
                    </a:lnTo>
                    <a:lnTo>
                      <a:pt x="923" y="202"/>
                    </a:lnTo>
                    <a:lnTo>
                      <a:pt x="889" y="336"/>
                    </a:lnTo>
                    <a:lnTo>
                      <a:pt x="889" y="453"/>
                    </a:lnTo>
                    <a:lnTo>
                      <a:pt x="805" y="369"/>
                    </a:lnTo>
                    <a:lnTo>
                      <a:pt x="705" y="286"/>
                    </a:lnTo>
                    <a:lnTo>
                      <a:pt x="453" y="286"/>
                    </a:lnTo>
                    <a:lnTo>
                      <a:pt x="353" y="369"/>
                    </a:lnTo>
                    <a:lnTo>
                      <a:pt x="269" y="470"/>
                    </a:lnTo>
                    <a:lnTo>
                      <a:pt x="269" y="721"/>
                    </a:lnTo>
                    <a:lnTo>
                      <a:pt x="353" y="822"/>
                    </a:lnTo>
                    <a:lnTo>
                      <a:pt x="437" y="923"/>
                    </a:lnTo>
                    <a:lnTo>
                      <a:pt x="319" y="923"/>
                    </a:lnTo>
                    <a:lnTo>
                      <a:pt x="185" y="939"/>
                    </a:lnTo>
                    <a:lnTo>
                      <a:pt x="17" y="1107"/>
                    </a:lnTo>
                    <a:lnTo>
                      <a:pt x="1" y="1241"/>
                    </a:lnTo>
                    <a:lnTo>
                      <a:pt x="17" y="1375"/>
                    </a:lnTo>
                    <a:lnTo>
                      <a:pt x="185" y="1543"/>
                    </a:lnTo>
                    <a:lnTo>
                      <a:pt x="319" y="1560"/>
                    </a:lnTo>
                    <a:lnTo>
                      <a:pt x="437" y="1560"/>
                    </a:lnTo>
                    <a:lnTo>
                      <a:pt x="353" y="1644"/>
                    </a:lnTo>
                    <a:lnTo>
                      <a:pt x="269" y="1761"/>
                    </a:lnTo>
                    <a:lnTo>
                      <a:pt x="269" y="2012"/>
                    </a:lnTo>
                    <a:lnTo>
                      <a:pt x="353" y="2113"/>
                    </a:lnTo>
                    <a:lnTo>
                      <a:pt x="453" y="2197"/>
                    </a:lnTo>
                    <a:lnTo>
                      <a:pt x="705" y="2197"/>
                    </a:lnTo>
                    <a:lnTo>
                      <a:pt x="822" y="2113"/>
                    </a:lnTo>
                    <a:lnTo>
                      <a:pt x="889" y="2029"/>
                    </a:lnTo>
                    <a:lnTo>
                      <a:pt x="889" y="2147"/>
                    </a:lnTo>
                    <a:lnTo>
                      <a:pt x="923" y="2281"/>
                    </a:lnTo>
                    <a:lnTo>
                      <a:pt x="1090" y="2465"/>
                    </a:lnTo>
                    <a:lnTo>
                      <a:pt x="1225" y="2482"/>
                    </a:lnTo>
                    <a:lnTo>
                      <a:pt x="1359" y="2465"/>
                    </a:lnTo>
                    <a:lnTo>
                      <a:pt x="1526" y="2281"/>
                    </a:lnTo>
                    <a:lnTo>
                      <a:pt x="1543" y="2147"/>
                    </a:lnTo>
                    <a:lnTo>
                      <a:pt x="1543" y="2029"/>
                    </a:lnTo>
                    <a:lnTo>
                      <a:pt x="1644" y="2113"/>
                    </a:lnTo>
                    <a:lnTo>
                      <a:pt x="1744" y="2197"/>
                    </a:lnTo>
                    <a:lnTo>
                      <a:pt x="1862" y="2214"/>
                    </a:lnTo>
                    <a:lnTo>
                      <a:pt x="1996" y="2197"/>
                    </a:lnTo>
                    <a:lnTo>
                      <a:pt x="2096" y="2113"/>
                    </a:lnTo>
                    <a:lnTo>
                      <a:pt x="2180" y="2012"/>
                    </a:lnTo>
                    <a:lnTo>
                      <a:pt x="2180" y="1761"/>
                    </a:lnTo>
                    <a:lnTo>
                      <a:pt x="2096" y="1660"/>
                    </a:lnTo>
                    <a:lnTo>
                      <a:pt x="2012" y="1576"/>
                    </a:lnTo>
                    <a:lnTo>
                      <a:pt x="2130" y="1576"/>
                    </a:lnTo>
                    <a:lnTo>
                      <a:pt x="2247" y="1543"/>
                    </a:lnTo>
                    <a:lnTo>
                      <a:pt x="2432" y="1375"/>
                    </a:lnTo>
                    <a:lnTo>
                      <a:pt x="2448" y="1241"/>
                    </a:lnTo>
                    <a:lnTo>
                      <a:pt x="2432" y="1107"/>
                    </a:lnTo>
                    <a:lnTo>
                      <a:pt x="2247" y="939"/>
                    </a:lnTo>
                    <a:lnTo>
                      <a:pt x="2130" y="923"/>
                    </a:lnTo>
                    <a:lnTo>
                      <a:pt x="2012" y="923"/>
                    </a:lnTo>
                    <a:lnTo>
                      <a:pt x="2096" y="839"/>
                    </a:lnTo>
                    <a:lnTo>
                      <a:pt x="2163" y="738"/>
                    </a:lnTo>
                    <a:lnTo>
                      <a:pt x="2163" y="487"/>
                    </a:lnTo>
                    <a:lnTo>
                      <a:pt x="2096" y="369"/>
                    </a:lnTo>
                    <a:lnTo>
                      <a:pt x="1979" y="302"/>
                    </a:lnTo>
                    <a:lnTo>
                      <a:pt x="1727" y="302"/>
                    </a:lnTo>
                    <a:lnTo>
                      <a:pt x="1627" y="369"/>
                    </a:lnTo>
                    <a:lnTo>
                      <a:pt x="1543" y="453"/>
                    </a:lnTo>
                    <a:lnTo>
                      <a:pt x="1543" y="336"/>
                    </a:lnTo>
                    <a:lnTo>
                      <a:pt x="1526" y="202"/>
                    </a:lnTo>
                    <a:lnTo>
                      <a:pt x="1359" y="17"/>
                    </a:lnTo>
                    <a:lnTo>
                      <a:pt x="1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1236734" y="2094997"/>
                <a:ext cx="70971" cy="95399"/>
              </a:xfrm>
              <a:custGeom>
                <a:rect b="b" l="l" r="r" t="t"/>
                <a:pathLst>
                  <a:path extrusionOk="0" h="2616" w="1946">
                    <a:moveTo>
                      <a:pt x="973" y="889"/>
                    </a:moveTo>
                    <a:lnTo>
                      <a:pt x="1208" y="1325"/>
                    </a:lnTo>
                    <a:lnTo>
                      <a:pt x="1308" y="1626"/>
                    </a:lnTo>
                    <a:lnTo>
                      <a:pt x="1275" y="1761"/>
                    </a:lnTo>
                    <a:lnTo>
                      <a:pt x="1107" y="1945"/>
                    </a:lnTo>
                    <a:lnTo>
                      <a:pt x="973" y="1962"/>
                    </a:lnTo>
                    <a:lnTo>
                      <a:pt x="839" y="1945"/>
                    </a:lnTo>
                    <a:lnTo>
                      <a:pt x="671" y="1761"/>
                    </a:lnTo>
                    <a:lnTo>
                      <a:pt x="655" y="1626"/>
                    </a:lnTo>
                    <a:lnTo>
                      <a:pt x="738" y="1325"/>
                    </a:lnTo>
                    <a:lnTo>
                      <a:pt x="973" y="889"/>
                    </a:lnTo>
                    <a:close/>
                    <a:moveTo>
                      <a:pt x="973" y="0"/>
                    </a:moveTo>
                    <a:lnTo>
                      <a:pt x="839" y="34"/>
                    </a:lnTo>
                    <a:lnTo>
                      <a:pt x="655" y="201"/>
                    </a:lnTo>
                    <a:lnTo>
                      <a:pt x="571" y="302"/>
                    </a:lnTo>
                    <a:lnTo>
                      <a:pt x="453" y="486"/>
                    </a:lnTo>
                    <a:lnTo>
                      <a:pt x="336" y="688"/>
                    </a:lnTo>
                    <a:lnTo>
                      <a:pt x="185" y="989"/>
                    </a:lnTo>
                    <a:lnTo>
                      <a:pt x="17" y="1459"/>
                    </a:lnTo>
                    <a:lnTo>
                      <a:pt x="1" y="1626"/>
                    </a:lnTo>
                    <a:lnTo>
                      <a:pt x="17" y="1828"/>
                    </a:lnTo>
                    <a:lnTo>
                      <a:pt x="168" y="2180"/>
                    </a:lnTo>
                    <a:lnTo>
                      <a:pt x="420" y="2448"/>
                    </a:lnTo>
                    <a:lnTo>
                      <a:pt x="772" y="2599"/>
                    </a:lnTo>
                    <a:lnTo>
                      <a:pt x="973" y="2616"/>
                    </a:lnTo>
                    <a:lnTo>
                      <a:pt x="1174" y="2599"/>
                    </a:lnTo>
                    <a:lnTo>
                      <a:pt x="1526" y="2448"/>
                    </a:lnTo>
                    <a:lnTo>
                      <a:pt x="1795" y="2180"/>
                    </a:lnTo>
                    <a:lnTo>
                      <a:pt x="1945" y="1828"/>
                    </a:lnTo>
                    <a:lnTo>
                      <a:pt x="1945" y="1626"/>
                    </a:lnTo>
                    <a:lnTo>
                      <a:pt x="1929" y="1459"/>
                    </a:lnTo>
                    <a:lnTo>
                      <a:pt x="1761" y="989"/>
                    </a:lnTo>
                    <a:lnTo>
                      <a:pt x="1610" y="688"/>
                    </a:lnTo>
                    <a:lnTo>
                      <a:pt x="1493" y="486"/>
                    </a:lnTo>
                    <a:lnTo>
                      <a:pt x="1375" y="302"/>
                    </a:lnTo>
                    <a:lnTo>
                      <a:pt x="1308" y="201"/>
                    </a:lnTo>
                    <a:lnTo>
                      <a:pt x="1107" y="34"/>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1358401" y="2026508"/>
                <a:ext cx="71591" cy="94815"/>
              </a:xfrm>
              <a:custGeom>
                <a:rect b="b" l="l" r="r" t="t"/>
                <a:pathLst>
                  <a:path extrusionOk="0" h="2600" w="1963">
                    <a:moveTo>
                      <a:pt x="973" y="872"/>
                    </a:moveTo>
                    <a:lnTo>
                      <a:pt x="1225" y="1325"/>
                    </a:lnTo>
                    <a:lnTo>
                      <a:pt x="1309" y="1627"/>
                    </a:lnTo>
                    <a:lnTo>
                      <a:pt x="1292" y="1761"/>
                    </a:lnTo>
                    <a:lnTo>
                      <a:pt x="1107" y="1928"/>
                    </a:lnTo>
                    <a:lnTo>
                      <a:pt x="973" y="1945"/>
                    </a:lnTo>
                    <a:lnTo>
                      <a:pt x="856" y="1928"/>
                    </a:lnTo>
                    <a:lnTo>
                      <a:pt x="672" y="1761"/>
                    </a:lnTo>
                    <a:lnTo>
                      <a:pt x="655" y="1627"/>
                    </a:lnTo>
                    <a:lnTo>
                      <a:pt x="739" y="1325"/>
                    </a:lnTo>
                    <a:lnTo>
                      <a:pt x="973" y="872"/>
                    </a:lnTo>
                    <a:close/>
                    <a:moveTo>
                      <a:pt x="973" y="0"/>
                    </a:moveTo>
                    <a:lnTo>
                      <a:pt x="839" y="17"/>
                    </a:lnTo>
                    <a:lnTo>
                      <a:pt x="655" y="185"/>
                    </a:lnTo>
                    <a:lnTo>
                      <a:pt x="588" y="285"/>
                    </a:lnTo>
                    <a:lnTo>
                      <a:pt x="470" y="470"/>
                    </a:lnTo>
                    <a:lnTo>
                      <a:pt x="336" y="688"/>
                    </a:lnTo>
                    <a:lnTo>
                      <a:pt x="185" y="973"/>
                    </a:lnTo>
                    <a:lnTo>
                      <a:pt x="18" y="1459"/>
                    </a:lnTo>
                    <a:lnTo>
                      <a:pt x="1" y="1627"/>
                    </a:lnTo>
                    <a:lnTo>
                      <a:pt x="18" y="1828"/>
                    </a:lnTo>
                    <a:lnTo>
                      <a:pt x="169" y="2180"/>
                    </a:lnTo>
                    <a:lnTo>
                      <a:pt x="437" y="2431"/>
                    </a:lnTo>
                    <a:lnTo>
                      <a:pt x="772" y="2582"/>
                    </a:lnTo>
                    <a:lnTo>
                      <a:pt x="973" y="2599"/>
                    </a:lnTo>
                    <a:lnTo>
                      <a:pt x="1175" y="2582"/>
                    </a:lnTo>
                    <a:lnTo>
                      <a:pt x="1527" y="2431"/>
                    </a:lnTo>
                    <a:lnTo>
                      <a:pt x="1795" y="2180"/>
                    </a:lnTo>
                    <a:lnTo>
                      <a:pt x="1946" y="1828"/>
                    </a:lnTo>
                    <a:lnTo>
                      <a:pt x="1963" y="1627"/>
                    </a:lnTo>
                    <a:lnTo>
                      <a:pt x="1946" y="1459"/>
                    </a:lnTo>
                    <a:lnTo>
                      <a:pt x="1778" y="973"/>
                    </a:lnTo>
                    <a:lnTo>
                      <a:pt x="1610" y="688"/>
                    </a:lnTo>
                    <a:lnTo>
                      <a:pt x="1493" y="470"/>
                    </a:lnTo>
                    <a:lnTo>
                      <a:pt x="1376" y="285"/>
                    </a:lnTo>
                    <a:lnTo>
                      <a:pt x="1309" y="185"/>
                    </a:lnTo>
                    <a:lnTo>
                      <a:pt x="1107" y="17"/>
                    </a:lnTo>
                    <a:lnTo>
                      <a:pt x="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8"/>
            <p:cNvGrpSpPr/>
            <p:nvPr/>
          </p:nvGrpSpPr>
          <p:grpSpPr>
            <a:xfrm>
              <a:off x="2630215" y="2896896"/>
              <a:ext cx="381210" cy="401790"/>
              <a:chOff x="3058484" y="4036248"/>
              <a:chExt cx="649200" cy="649200"/>
            </a:xfrm>
          </p:grpSpPr>
          <p:sp>
            <p:nvSpPr>
              <p:cNvPr id="230" name="Google Shape;230;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8"/>
            <p:cNvGrpSpPr/>
            <p:nvPr/>
          </p:nvGrpSpPr>
          <p:grpSpPr>
            <a:xfrm>
              <a:off x="3370583" y="2256979"/>
              <a:ext cx="381210" cy="401790"/>
              <a:chOff x="3058484" y="4036248"/>
              <a:chExt cx="649200" cy="649200"/>
            </a:xfrm>
          </p:grpSpPr>
          <p:sp>
            <p:nvSpPr>
              <p:cNvPr id="242" name="Google Shape;242;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8"/>
            <p:cNvGrpSpPr/>
            <p:nvPr/>
          </p:nvGrpSpPr>
          <p:grpSpPr>
            <a:xfrm>
              <a:off x="3290374" y="2896890"/>
              <a:ext cx="381210" cy="401790"/>
              <a:chOff x="3058484" y="4036248"/>
              <a:chExt cx="649200" cy="649200"/>
            </a:xfrm>
          </p:grpSpPr>
          <p:sp>
            <p:nvSpPr>
              <p:cNvPr id="254" name="Google Shape;254;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8"/>
            <p:cNvGrpSpPr/>
            <p:nvPr/>
          </p:nvGrpSpPr>
          <p:grpSpPr>
            <a:xfrm>
              <a:off x="1174674" y="2811140"/>
              <a:ext cx="381210" cy="401790"/>
              <a:chOff x="3058484" y="4036248"/>
              <a:chExt cx="649200" cy="649200"/>
            </a:xfrm>
          </p:grpSpPr>
          <p:sp>
            <p:nvSpPr>
              <p:cNvPr id="266" name="Google Shape;266;p18"/>
              <p:cNvSpPr/>
              <p:nvPr/>
            </p:nvSpPr>
            <p:spPr>
              <a:xfrm>
                <a:off x="3058484" y="4036248"/>
                <a:ext cx="649200" cy="649200"/>
              </a:xfrm>
              <a:prstGeom prst="roundRect">
                <a:avLst>
                  <a:gd fmla="val 16667" name="adj"/>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3410838" y="4176158"/>
                <a:ext cx="23850" cy="56184"/>
              </a:xfrm>
              <a:custGeom>
                <a:rect b="b" l="l" r="r" t="t"/>
                <a:pathLst>
                  <a:path extrusionOk="0" h="1543" w="655">
                    <a:moveTo>
                      <a:pt x="319" y="0"/>
                    </a:moveTo>
                    <a:lnTo>
                      <a:pt x="185" y="34"/>
                    </a:lnTo>
                    <a:lnTo>
                      <a:pt x="17" y="201"/>
                    </a:lnTo>
                    <a:lnTo>
                      <a:pt x="0" y="335"/>
                    </a:lnTo>
                    <a:lnTo>
                      <a:pt x="0" y="1224"/>
                    </a:lnTo>
                    <a:lnTo>
                      <a:pt x="17" y="1341"/>
                    </a:lnTo>
                    <a:lnTo>
                      <a:pt x="202" y="1526"/>
                    </a:lnTo>
                    <a:lnTo>
                      <a:pt x="336" y="1542"/>
                    </a:lnTo>
                    <a:lnTo>
                      <a:pt x="470" y="1526"/>
                    </a:lnTo>
                    <a:lnTo>
                      <a:pt x="638" y="1341"/>
                    </a:lnTo>
                    <a:lnTo>
                      <a:pt x="654" y="1207"/>
                    </a:lnTo>
                    <a:lnTo>
                      <a:pt x="654" y="335"/>
                    </a:lnTo>
                    <a:lnTo>
                      <a:pt x="621" y="201"/>
                    </a:lnTo>
                    <a:lnTo>
                      <a:pt x="453" y="17"/>
                    </a:lnTo>
                    <a:lnTo>
                      <a:pt x="3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529874" y="4324504"/>
                <a:ext cx="55602" cy="24433"/>
              </a:xfrm>
              <a:custGeom>
                <a:rect b="b" l="l" r="r" t="t"/>
                <a:pathLst>
                  <a:path extrusionOk="0" h="671" w="1527">
                    <a:moveTo>
                      <a:pt x="1191" y="0"/>
                    </a:moveTo>
                    <a:lnTo>
                      <a:pt x="319" y="17"/>
                    </a:lnTo>
                    <a:lnTo>
                      <a:pt x="185" y="34"/>
                    </a:lnTo>
                    <a:lnTo>
                      <a:pt x="17" y="218"/>
                    </a:lnTo>
                    <a:lnTo>
                      <a:pt x="1" y="335"/>
                    </a:lnTo>
                    <a:lnTo>
                      <a:pt x="17" y="469"/>
                    </a:lnTo>
                    <a:lnTo>
                      <a:pt x="185" y="654"/>
                    </a:lnTo>
                    <a:lnTo>
                      <a:pt x="319" y="671"/>
                    </a:lnTo>
                    <a:lnTo>
                      <a:pt x="1208" y="654"/>
                    </a:lnTo>
                    <a:lnTo>
                      <a:pt x="1342" y="637"/>
                    </a:lnTo>
                    <a:lnTo>
                      <a:pt x="1510" y="453"/>
                    </a:lnTo>
                    <a:lnTo>
                      <a:pt x="1526" y="335"/>
                    </a:lnTo>
                    <a:lnTo>
                      <a:pt x="1510" y="201"/>
                    </a:lnTo>
                    <a:lnTo>
                      <a:pt x="1325" y="17"/>
                    </a:lnTo>
                    <a:lnTo>
                      <a:pt x="12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3495099" y="4219489"/>
                <a:ext cx="45188" cy="46426"/>
              </a:xfrm>
              <a:custGeom>
                <a:rect b="b" l="l" r="r" t="t"/>
                <a:pathLst>
                  <a:path extrusionOk="0" h="1275" w="1241">
                    <a:moveTo>
                      <a:pt x="1056" y="0"/>
                    </a:moveTo>
                    <a:lnTo>
                      <a:pt x="805" y="17"/>
                    </a:lnTo>
                    <a:lnTo>
                      <a:pt x="687" y="84"/>
                    </a:lnTo>
                    <a:lnTo>
                      <a:pt x="84" y="721"/>
                    </a:lnTo>
                    <a:lnTo>
                      <a:pt x="0" y="822"/>
                    </a:lnTo>
                    <a:lnTo>
                      <a:pt x="0" y="1073"/>
                    </a:lnTo>
                    <a:lnTo>
                      <a:pt x="84" y="1174"/>
                    </a:lnTo>
                    <a:lnTo>
                      <a:pt x="184" y="1258"/>
                    </a:lnTo>
                    <a:lnTo>
                      <a:pt x="302" y="1275"/>
                    </a:lnTo>
                    <a:lnTo>
                      <a:pt x="436" y="1258"/>
                    </a:lnTo>
                    <a:lnTo>
                      <a:pt x="537" y="1174"/>
                    </a:lnTo>
                    <a:lnTo>
                      <a:pt x="1157" y="554"/>
                    </a:lnTo>
                    <a:lnTo>
                      <a:pt x="1241" y="436"/>
                    </a:lnTo>
                    <a:lnTo>
                      <a:pt x="1241" y="185"/>
                    </a:lnTo>
                    <a:lnTo>
                      <a:pt x="1157" y="84"/>
                    </a:lnTo>
                    <a:lnTo>
                      <a:pt x="105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3305821" y="4221929"/>
                <a:ext cx="45224" cy="45224"/>
              </a:xfrm>
              <a:custGeom>
                <a:rect b="b" l="l" r="r" t="t"/>
                <a:pathLst>
                  <a:path extrusionOk="0" h="1242" w="1242">
                    <a:moveTo>
                      <a:pt x="185" y="0"/>
                    </a:moveTo>
                    <a:lnTo>
                      <a:pt x="68" y="84"/>
                    </a:lnTo>
                    <a:lnTo>
                      <a:pt x="1" y="185"/>
                    </a:lnTo>
                    <a:lnTo>
                      <a:pt x="1" y="436"/>
                    </a:lnTo>
                    <a:lnTo>
                      <a:pt x="85" y="537"/>
                    </a:lnTo>
                    <a:lnTo>
                      <a:pt x="705" y="1157"/>
                    </a:lnTo>
                    <a:lnTo>
                      <a:pt x="806" y="1241"/>
                    </a:lnTo>
                    <a:lnTo>
                      <a:pt x="940" y="1241"/>
                    </a:lnTo>
                    <a:lnTo>
                      <a:pt x="1057" y="1224"/>
                    </a:lnTo>
                    <a:lnTo>
                      <a:pt x="1174" y="1157"/>
                    </a:lnTo>
                    <a:lnTo>
                      <a:pt x="1241" y="1040"/>
                    </a:lnTo>
                    <a:lnTo>
                      <a:pt x="1241" y="788"/>
                    </a:lnTo>
                    <a:lnTo>
                      <a:pt x="1158" y="688"/>
                    </a:lnTo>
                    <a:lnTo>
                      <a:pt x="537" y="67"/>
                    </a:lnTo>
                    <a:lnTo>
                      <a:pt x="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456027" y="4187118"/>
                <a:ext cx="36048" cy="53781"/>
              </a:xfrm>
              <a:custGeom>
                <a:rect b="b" l="l" r="r" t="t"/>
                <a:pathLst>
                  <a:path extrusionOk="0" h="1477" w="990">
                    <a:moveTo>
                      <a:pt x="654" y="1"/>
                    </a:moveTo>
                    <a:lnTo>
                      <a:pt x="419" y="101"/>
                    </a:lnTo>
                    <a:lnTo>
                      <a:pt x="352" y="202"/>
                    </a:lnTo>
                    <a:lnTo>
                      <a:pt x="34" y="1023"/>
                    </a:lnTo>
                    <a:lnTo>
                      <a:pt x="0" y="1158"/>
                    </a:lnTo>
                    <a:lnTo>
                      <a:pt x="101" y="1376"/>
                    </a:lnTo>
                    <a:lnTo>
                      <a:pt x="201" y="1443"/>
                    </a:lnTo>
                    <a:lnTo>
                      <a:pt x="268" y="1476"/>
                    </a:lnTo>
                    <a:lnTo>
                      <a:pt x="335" y="1476"/>
                    </a:lnTo>
                    <a:lnTo>
                      <a:pt x="419" y="1459"/>
                    </a:lnTo>
                    <a:lnTo>
                      <a:pt x="587" y="1359"/>
                    </a:lnTo>
                    <a:lnTo>
                      <a:pt x="637" y="1275"/>
                    </a:lnTo>
                    <a:lnTo>
                      <a:pt x="956" y="453"/>
                    </a:lnTo>
                    <a:lnTo>
                      <a:pt x="989" y="319"/>
                    </a:lnTo>
                    <a:lnTo>
                      <a:pt x="905" y="101"/>
                    </a:lnTo>
                    <a:lnTo>
                      <a:pt x="788" y="34"/>
                    </a:lnTo>
                    <a:lnTo>
                      <a:pt x="65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520734" y="4369656"/>
                <a:ext cx="54364" cy="36667"/>
              </a:xfrm>
              <a:custGeom>
                <a:rect b="b" l="l" r="r" t="t"/>
                <a:pathLst>
                  <a:path extrusionOk="0" h="1007" w="1493">
                    <a:moveTo>
                      <a:pt x="336" y="1"/>
                    </a:moveTo>
                    <a:lnTo>
                      <a:pt x="101" y="101"/>
                    </a:lnTo>
                    <a:lnTo>
                      <a:pt x="34" y="219"/>
                    </a:lnTo>
                    <a:lnTo>
                      <a:pt x="0" y="353"/>
                    </a:lnTo>
                    <a:lnTo>
                      <a:pt x="101" y="571"/>
                    </a:lnTo>
                    <a:lnTo>
                      <a:pt x="218" y="638"/>
                    </a:lnTo>
                    <a:lnTo>
                      <a:pt x="1023" y="973"/>
                    </a:lnTo>
                    <a:lnTo>
                      <a:pt x="1090" y="990"/>
                    </a:lnTo>
                    <a:lnTo>
                      <a:pt x="1157" y="1007"/>
                    </a:lnTo>
                    <a:lnTo>
                      <a:pt x="1241" y="990"/>
                    </a:lnTo>
                    <a:lnTo>
                      <a:pt x="1409" y="889"/>
                    </a:lnTo>
                    <a:lnTo>
                      <a:pt x="1459" y="789"/>
                    </a:lnTo>
                    <a:lnTo>
                      <a:pt x="1492" y="671"/>
                    </a:lnTo>
                    <a:lnTo>
                      <a:pt x="1392" y="437"/>
                    </a:lnTo>
                    <a:lnTo>
                      <a:pt x="1274" y="369"/>
                    </a:lnTo>
                    <a:lnTo>
                      <a:pt x="453" y="34"/>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3272867" y="4269557"/>
                <a:ext cx="54364" cy="36048"/>
              </a:xfrm>
              <a:custGeom>
                <a:rect b="b" l="l" r="r" t="t"/>
                <a:pathLst>
                  <a:path extrusionOk="0" h="990" w="1493">
                    <a:moveTo>
                      <a:pt x="336" y="0"/>
                    </a:moveTo>
                    <a:lnTo>
                      <a:pt x="101" y="101"/>
                    </a:lnTo>
                    <a:lnTo>
                      <a:pt x="34" y="218"/>
                    </a:lnTo>
                    <a:lnTo>
                      <a:pt x="0" y="335"/>
                    </a:lnTo>
                    <a:lnTo>
                      <a:pt x="101" y="570"/>
                    </a:lnTo>
                    <a:lnTo>
                      <a:pt x="218" y="637"/>
                    </a:lnTo>
                    <a:lnTo>
                      <a:pt x="1023" y="973"/>
                    </a:lnTo>
                    <a:lnTo>
                      <a:pt x="1090" y="989"/>
                    </a:lnTo>
                    <a:lnTo>
                      <a:pt x="1241" y="989"/>
                    </a:lnTo>
                    <a:lnTo>
                      <a:pt x="1409" y="872"/>
                    </a:lnTo>
                    <a:lnTo>
                      <a:pt x="1459" y="788"/>
                    </a:lnTo>
                    <a:lnTo>
                      <a:pt x="1493" y="654"/>
                    </a:lnTo>
                    <a:lnTo>
                      <a:pt x="1392" y="436"/>
                    </a:lnTo>
                    <a:lnTo>
                      <a:pt x="1275" y="369"/>
                    </a:lnTo>
                    <a:lnTo>
                      <a:pt x="453" y="34"/>
                    </a:lnTo>
                    <a:lnTo>
                      <a:pt x="3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3520115" y="4267117"/>
                <a:ext cx="53745" cy="36631"/>
              </a:xfrm>
              <a:custGeom>
                <a:rect b="b" l="l" r="r" t="t"/>
                <a:pathLst>
                  <a:path extrusionOk="0" h="1006" w="1476">
                    <a:moveTo>
                      <a:pt x="1140" y="0"/>
                    </a:moveTo>
                    <a:lnTo>
                      <a:pt x="1023" y="34"/>
                    </a:lnTo>
                    <a:lnTo>
                      <a:pt x="202" y="386"/>
                    </a:lnTo>
                    <a:lnTo>
                      <a:pt x="101" y="453"/>
                    </a:lnTo>
                    <a:lnTo>
                      <a:pt x="0" y="687"/>
                    </a:lnTo>
                    <a:lnTo>
                      <a:pt x="34" y="805"/>
                    </a:lnTo>
                    <a:lnTo>
                      <a:pt x="84" y="905"/>
                    </a:lnTo>
                    <a:lnTo>
                      <a:pt x="235" y="1006"/>
                    </a:lnTo>
                    <a:lnTo>
                      <a:pt x="403" y="1006"/>
                    </a:lnTo>
                    <a:lnTo>
                      <a:pt x="453" y="989"/>
                    </a:lnTo>
                    <a:lnTo>
                      <a:pt x="1275" y="637"/>
                    </a:lnTo>
                    <a:lnTo>
                      <a:pt x="1392" y="570"/>
                    </a:lnTo>
                    <a:lnTo>
                      <a:pt x="1476" y="335"/>
                    </a:lnTo>
                    <a:lnTo>
                      <a:pt x="1442" y="218"/>
                    </a:lnTo>
                    <a:lnTo>
                      <a:pt x="1375" y="101"/>
                    </a:lnTo>
                    <a:lnTo>
                      <a:pt x="11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3353450" y="4187737"/>
                <a:ext cx="36667" cy="53745"/>
              </a:xfrm>
              <a:custGeom>
                <a:rect b="b" l="l" r="r" t="t"/>
                <a:pathLst>
                  <a:path extrusionOk="0" h="1476" w="1007">
                    <a:moveTo>
                      <a:pt x="336" y="1"/>
                    </a:moveTo>
                    <a:lnTo>
                      <a:pt x="202" y="34"/>
                    </a:lnTo>
                    <a:lnTo>
                      <a:pt x="84" y="101"/>
                    </a:lnTo>
                    <a:lnTo>
                      <a:pt x="1" y="336"/>
                    </a:lnTo>
                    <a:lnTo>
                      <a:pt x="34" y="470"/>
                    </a:lnTo>
                    <a:lnTo>
                      <a:pt x="369" y="1275"/>
                    </a:lnTo>
                    <a:lnTo>
                      <a:pt x="420" y="1359"/>
                    </a:lnTo>
                    <a:lnTo>
                      <a:pt x="587" y="1459"/>
                    </a:lnTo>
                    <a:lnTo>
                      <a:pt x="671" y="1476"/>
                    </a:lnTo>
                    <a:lnTo>
                      <a:pt x="738" y="1476"/>
                    </a:lnTo>
                    <a:lnTo>
                      <a:pt x="805" y="1442"/>
                    </a:lnTo>
                    <a:lnTo>
                      <a:pt x="923" y="1375"/>
                    </a:lnTo>
                    <a:lnTo>
                      <a:pt x="1006" y="1157"/>
                    </a:lnTo>
                    <a:lnTo>
                      <a:pt x="973" y="1023"/>
                    </a:lnTo>
                    <a:lnTo>
                      <a:pt x="638" y="219"/>
                    </a:lnTo>
                    <a:lnTo>
                      <a:pt x="571" y="101"/>
                    </a:lnTo>
                    <a:lnTo>
                      <a:pt x="33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3180668" y="4248802"/>
                <a:ext cx="352910" cy="296725"/>
              </a:xfrm>
              <a:custGeom>
                <a:rect b="b" l="l" r="r" t="t"/>
                <a:pathLst>
                  <a:path extrusionOk="0" h="8149" w="9692">
                    <a:moveTo>
                      <a:pt x="6674" y="654"/>
                    </a:moveTo>
                    <a:lnTo>
                      <a:pt x="7026" y="687"/>
                    </a:lnTo>
                    <a:lnTo>
                      <a:pt x="7663" y="939"/>
                    </a:lnTo>
                    <a:lnTo>
                      <a:pt x="7931" y="1174"/>
                    </a:lnTo>
                    <a:lnTo>
                      <a:pt x="8166" y="1442"/>
                    </a:lnTo>
                    <a:lnTo>
                      <a:pt x="8451" y="2079"/>
                    </a:lnTo>
                    <a:lnTo>
                      <a:pt x="8467" y="2431"/>
                    </a:lnTo>
                    <a:lnTo>
                      <a:pt x="8467" y="2683"/>
                    </a:lnTo>
                    <a:lnTo>
                      <a:pt x="8333" y="3135"/>
                    </a:lnTo>
                    <a:lnTo>
                      <a:pt x="8233" y="3353"/>
                    </a:lnTo>
                    <a:lnTo>
                      <a:pt x="8132" y="3219"/>
                    </a:lnTo>
                    <a:lnTo>
                      <a:pt x="8015" y="3102"/>
                    </a:lnTo>
                    <a:lnTo>
                      <a:pt x="7814" y="2934"/>
                    </a:lnTo>
                    <a:lnTo>
                      <a:pt x="7327" y="2733"/>
                    </a:lnTo>
                    <a:lnTo>
                      <a:pt x="7059" y="2716"/>
                    </a:lnTo>
                    <a:lnTo>
                      <a:pt x="6858" y="2733"/>
                    </a:lnTo>
                    <a:lnTo>
                      <a:pt x="6489" y="2833"/>
                    </a:lnTo>
                    <a:lnTo>
                      <a:pt x="6305" y="2934"/>
                    </a:lnTo>
                    <a:lnTo>
                      <a:pt x="6137" y="2683"/>
                    </a:lnTo>
                    <a:lnTo>
                      <a:pt x="5919" y="2465"/>
                    </a:lnTo>
                    <a:lnTo>
                      <a:pt x="5701" y="2314"/>
                    </a:lnTo>
                    <a:lnTo>
                      <a:pt x="5198" y="2113"/>
                    </a:lnTo>
                    <a:lnTo>
                      <a:pt x="4930" y="2096"/>
                    </a:lnTo>
                    <a:lnTo>
                      <a:pt x="4997" y="1794"/>
                    </a:lnTo>
                    <a:lnTo>
                      <a:pt x="5316" y="1274"/>
                    </a:lnTo>
                    <a:lnTo>
                      <a:pt x="5768" y="889"/>
                    </a:lnTo>
                    <a:lnTo>
                      <a:pt x="6355" y="687"/>
                    </a:lnTo>
                    <a:lnTo>
                      <a:pt x="6657" y="654"/>
                    </a:lnTo>
                    <a:close/>
                    <a:moveTo>
                      <a:pt x="5031" y="2750"/>
                    </a:moveTo>
                    <a:lnTo>
                      <a:pt x="5349" y="2867"/>
                    </a:lnTo>
                    <a:lnTo>
                      <a:pt x="5634" y="3085"/>
                    </a:lnTo>
                    <a:lnTo>
                      <a:pt x="5818" y="3387"/>
                    </a:lnTo>
                    <a:lnTo>
                      <a:pt x="5869" y="3554"/>
                    </a:lnTo>
                    <a:lnTo>
                      <a:pt x="5886" y="3655"/>
                    </a:lnTo>
                    <a:lnTo>
                      <a:pt x="6020" y="3772"/>
                    </a:lnTo>
                    <a:lnTo>
                      <a:pt x="6120" y="3806"/>
                    </a:lnTo>
                    <a:lnTo>
                      <a:pt x="6204" y="3823"/>
                    </a:lnTo>
                    <a:lnTo>
                      <a:pt x="6372" y="3756"/>
                    </a:lnTo>
                    <a:lnTo>
                      <a:pt x="6439" y="3688"/>
                    </a:lnTo>
                    <a:lnTo>
                      <a:pt x="6556" y="3538"/>
                    </a:lnTo>
                    <a:lnTo>
                      <a:pt x="6875" y="3387"/>
                    </a:lnTo>
                    <a:lnTo>
                      <a:pt x="7059" y="3370"/>
                    </a:lnTo>
                    <a:lnTo>
                      <a:pt x="7193" y="3387"/>
                    </a:lnTo>
                    <a:lnTo>
                      <a:pt x="7461" y="3487"/>
                    </a:lnTo>
                    <a:lnTo>
                      <a:pt x="7663" y="3672"/>
                    </a:lnTo>
                    <a:lnTo>
                      <a:pt x="7797" y="3923"/>
                    </a:lnTo>
                    <a:lnTo>
                      <a:pt x="7814" y="4074"/>
                    </a:lnTo>
                    <a:lnTo>
                      <a:pt x="7847" y="4208"/>
                    </a:lnTo>
                    <a:lnTo>
                      <a:pt x="7931" y="4292"/>
                    </a:lnTo>
                    <a:lnTo>
                      <a:pt x="8048" y="4359"/>
                    </a:lnTo>
                    <a:lnTo>
                      <a:pt x="8182" y="4376"/>
                    </a:lnTo>
                    <a:lnTo>
                      <a:pt x="8333" y="4359"/>
                    </a:lnTo>
                    <a:lnTo>
                      <a:pt x="8652" y="4460"/>
                    </a:lnTo>
                    <a:lnTo>
                      <a:pt x="8769" y="4560"/>
                    </a:lnTo>
                    <a:lnTo>
                      <a:pt x="8887" y="4678"/>
                    </a:lnTo>
                    <a:lnTo>
                      <a:pt x="9021" y="4963"/>
                    </a:lnTo>
                    <a:lnTo>
                      <a:pt x="9037" y="5130"/>
                    </a:lnTo>
                    <a:lnTo>
                      <a:pt x="9021" y="5281"/>
                    </a:lnTo>
                    <a:lnTo>
                      <a:pt x="8887" y="5583"/>
                    </a:lnTo>
                    <a:lnTo>
                      <a:pt x="8786" y="5700"/>
                    </a:lnTo>
                    <a:lnTo>
                      <a:pt x="8652" y="5784"/>
                    </a:lnTo>
                    <a:lnTo>
                      <a:pt x="8350" y="5885"/>
                    </a:lnTo>
                    <a:lnTo>
                      <a:pt x="8048" y="5885"/>
                    </a:lnTo>
                    <a:lnTo>
                      <a:pt x="7931" y="5952"/>
                    </a:lnTo>
                    <a:lnTo>
                      <a:pt x="7847" y="6052"/>
                    </a:lnTo>
                    <a:lnTo>
                      <a:pt x="7814" y="6187"/>
                    </a:lnTo>
                    <a:lnTo>
                      <a:pt x="7797" y="6321"/>
                    </a:lnTo>
                    <a:lnTo>
                      <a:pt x="7663" y="6572"/>
                    </a:lnTo>
                    <a:lnTo>
                      <a:pt x="7461" y="6773"/>
                    </a:lnTo>
                    <a:lnTo>
                      <a:pt x="7210" y="6874"/>
                    </a:lnTo>
                    <a:lnTo>
                      <a:pt x="7059" y="6891"/>
                    </a:lnTo>
                    <a:lnTo>
                      <a:pt x="6875" y="6874"/>
                    </a:lnTo>
                    <a:lnTo>
                      <a:pt x="6556" y="6706"/>
                    </a:lnTo>
                    <a:lnTo>
                      <a:pt x="6439" y="6572"/>
                    </a:lnTo>
                    <a:lnTo>
                      <a:pt x="6372" y="6505"/>
                    </a:lnTo>
                    <a:lnTo>
                      <a:pt x="6204" y="6438"/>
                    </a:lnTo>
                    <a:lnTo>
                      <a:pt x="6120" y="6455"/>
                    </a:lnTo>
                    <a:lnTo>
                      <a:pt x="6020" y="6472"/>
                    </a:lnTo>
                    <a:lnTo>
                      <a:pt x="5886" y="6606"/>
                    </a:lnTo>
                    <a:lnTo>
                      <a:pt x="5869" y="6689"/>
                    </a:lnTo>
                    <a:lnTo>
                      <a:pt x="5818" y="6874"/>
                    </a:lnTo>
                    <a:lnTo>
                      <a:pt x="5617" y="7159"/>
                    </a:lnTo>
                    <a:lnTo>
                      <a:pt x="5349" y="7377"/>
                    </a:lnTo>
                    <a:lnTo>
                      <a:pt x="5031" y="7494"/>
                    </a:lnTo>
                    <a:lnTo>
                      <a:pt x="4846" y="7511"/>
                    </a:lnTo>
                    <a:lnTo>
                      <a:pt x="4662" y="7494"/>
                    </a:lnTo>
                    <a:lnTo>
                      <a:pt x="4343" y="7377"/>
                    </a:lnTo>
                    <a:lnTo>
                      <a:pt x="4075" y="7159"/>
                    </a:lnTo>
                    <a:lnTo>
                      <a:pt x="3874" y="6874"/>
                    </a:lnTo>
                    <a:lnTo>
                      <a:pt x="3823" y="6689"/>
                    </a:lnTo>
                    <a:lnTo>
                      <a:pt x="3807" y="6606"/>
                    </a:lnTo>
                    <a:lnTo>
                      <a:pt x="3673" y="6472"/>
                    </a:lnTo>
                    <a:lnTo>
                      <a:pt x="3572" y="6455"/>
                    </a:lnTo>
                    <a:lnTo>
                      <a:pt x="3538" y="6438"/>
                    </a:lnTo>
                    <a:lnTo>
                      <a:pt x="3522" y="6438"/>
                    </a:lnTo>
                    <a:lnTo>
                      <a:pt x="3354" y="6472"/>
                    </a:lnTo>
                    <a:lnTo>
                      <a:pt x="3253" y="6572"/>
                    </a:lnTo>
                    <a:lnTo>
                      <a:pt x="3136" y="6706"/>
                    </a:lnTo>
                    <a:lnTo>
                      <a:pt x="2818" y="6874"/>
                    </a:lnTo>
                    <a:lnTo>
                      <a:pt x="2633" y="6891"/>
                    </a:lnTo>
                    <a:lnTo>
                      <a:pt x="2482" y="6874"/>
                    </a:lnTo>
                    <a:lnTo>
                      <a:pt x="2231" y="6773"/>
                    </a:lnTo>
                    <a:lnTo>
                      <a:pt x="2030" y="6572"/>
                    </a:lnTo>
                    <a:lnTo>
                      <a:pt x="1895" y="6321"/>
                    </a:lnTo>
                    <a:lnTo>
                      <a:pt x="1879" y="6187"/>
                    </a:lnTo>
                    <a:lnTo>
                      <a:pt x="1845" y="6052"/>
                    </a:lnTo>
                    <a:lnTo>
                      <a:pt x="1761" y="5952"/>
                    </a:lnTo>
                    <a:lnTo>
                      <a:pt x="1644" y="5885"/>
                    </a:lnTo>
                    <a:lnTo>
                      <a:pt x="1359" y="5885"/>
                    </a:lnTo>
                    <a:lnTo>
                      <a:pt x="1040" y="5784"/>
                    </a:lnTo>
                    <a:lnTo>
                      <a:pt x="923" y="5700"/>
                    </a:lnTo>
                    <a:lnTo>
                      <a:pt x="806" y="5583"/>
                    </a:lnTo>
                    <a:lnTo>
                      <a:pt x="672" y="5281"/>
                    </a:lnTo>
                    <a:lnTo>
                      <a:pt x="655" y="5130"/>
                    </a:lnTo>
                    <a:lnTo>
                      <a:pt x="672" y="4963"/>
                    </a:lnTo>
                    <a:lnTo>
                      <a:pt x="789" y="4694"/>
                    </a:lnTo>
                    <a:lnTo>
                      <a:pt x="990" y="4493"/>
                    </a:lnTo>
                    <a:lnTo>
                      <a:pt x="1258" y="4376"/>
                    </a:lnTo>
                    <a:lnTo>
                      <a:pt x="1426" y="4359"/>
                    </a:lnTo>
                    <a:lnTo>
                      <a:pt x="1460" y="4359"/>
                    </a:lnTo>
                    <a:lnTo>
                      <a:pt x="1510" y="4376"/>
                    </a:lnTo>
                    <a:lnTo>
                      <a:pt x="1644" y="4359"/>
                    </a:lnTo>
                    <a:lnTo>
                      <a:pt x="1761" y="4292"/>
                    </a:lnTo>
                    <a:lnTo>
                      <a:pt x="1845" y="4208"/>
                    </a:lnTo>
                    <a:lnTo>
                      <a:pt x="1879" y="4074"/>
                    </a:lnTo>
                    <a:lnTo>
                      <a:pt x="1895" y="3923"/>
                    </a:lnTo>
                    <a:lnTo>
                      <a:pt x="2030" y="3672"/>
                    </a:lnTo>
                    <a:lnTo>
                      <a:pt x="2231" y="3487"/>
                    </a:lnTo>
                    <a:lnTo>
                      <a:pt x="2499" y="3387"/>
                    </a:lnTo>
                    <a:lnTo>
                      <a:pt x="2633" y="3370"/>
                    </a:lnTo>
                    <a:lnTo>
                      <a:pt x="2818" y="3387"/>
                    </a:lnTo>
                    <a:lnTo>
                      <a:pt x="3136" y="3538"/>
                    </a:lnTo>
                    <a:lnTo>
                      <a:pt x="3253" y="3688"/>
                    </a:lnTo>
                    <a:lnTo>
                      <a:pt x="3320" y="3756"/>
                    </a:lnTo>
                    <a:lnTo>
                      <a:pt x="3488" y="3823"/>
                    </a:lnTo>
                    <a:lnTo>
                      <a:pt x="3572" y="3806"/>
                    </a:lnTo>
                    <a:lnTo>
                      <a:pt x="3673" y="3772"/>
                    </a:lnTo>
                    <a:lnTo>
                      <a:pt x="3807" y="3655"/>
                    </a:lnTo>
                    <a:lnTo>
                      <a:pt x="3823" y="3554"/>
                    </a:lnTo>
                    <a:lnTo>
                      <a:pt x="3874" y="3387"/>
                    </a:lnTo>
                    <a:lnTo>
                      <a:pt x="4058" y="3085"/>
                    </a:lnTo>
                    <a:lnTo>
                      <a:pt x="4343" y="2867"/>
                    </a:lnTo>
                    <a:lnTo>
                      <a:pt x="4662" y="2750"/>
                    </a:lnTo>
                    <a:close/>
                    <a:moveTo>
                      <a:pt x="6657" y="0"/>
                    </a:moveTo>
                    <a:lnTo>
                      <a:pt x="6422" y="17"/>
                    </a:lnTo>
                    <a:lnTo>
                      <a:pt x="5986" y="101"/>
                    </a:lnTo>
                    <a:lnTo>
                      <a:pt x="5567" y="268"/>
                    </a:lnTo>
                    <a:lnTo>
                      <a:pt x="5198" y="503"/>
                    </a:lnTo>
                    <a:lnTo>
                      <a:pt x="4729" y="956"/>
                    </a:lnTo>
                    <a:lnTo>
                      <a:pt x="4410" y="1543"/>
                    </a:lnTo>
                    <a:lnTo>
                      <a:pt x="4276" y="1978"/>
                    </a:lnTo>
                    <a:lnTo>
                      <a:pt x="4259" y="2196"/>
                    </a:lnTo>
                    <a:lnTo>
                      <a:pt x="4008" y="2314"/>
                    </a:lnTo>
                    <a:lnTo>
                      <a:pt x="3773" y="2465"/>
                    </a:lnTo>
                    <a:lnTo>
                      <a:pt x="3555" y="2683"/>
                    </a:lnTo>
                    <a:lnTo>
                      <a:pt x="3388" y="2934"/>
                    </a:lnTo>
                    <a:lnTo>
                      <a:pt x="3203" y="2833"/>
                    </a:lnTo>
                    <a:lnTo>
                      <a:pt x="2834" y="2733"/>
                    </a:lnTo>
                    <a:lnTo>
                      <a:pt x="2633" y="2716"/>
                    </a:lnTo>
                    <a:lnTo>
                      <a:pt x="2365" y="2733"/>
                    </a:lnTo>
                    <a:lnTo>
                      <a:pt x="1879" y="2934"/>
                    </a:lnTo>
                    <a:lnTo>
                      <a:pt x="1677" y="3102"/>
                    </a:lnTo>
                    <a:lnTo>
                      <a:pt x="1543" y="3236"/>
                    </a:lnTo>
                    <a:lnTo>
                      <a:pt x="1359" y="3538"/>
                    </a:lnTo>
                    <a:lnTo>
                      <a:pt x="1292" y="3722"/>
                    </a:lnTo>
                    <a:lnTo>
                      <a:pt x="1024" y="3756"/>
                    </a:lnTo>
                    <a:lnTo>
                      <a:pt x="571" y="3990"/>
                    </a:lnTo>
                    <a:lnTo>
                      <a:pt x="219" y="4376"/>
                    </a:lnTo>
                    <a:lnTo>
                      <a:pt x="18" y="4845"/>
                    </a:lnTo>
                    <a:lnTo>
                      <a:pt x="1" y="5130"/>
                    </a:lnTo>
                    <a:lnTo>
                      <a:pt x="34" y="5432"/>
                    </a:lnTo>
                    <a:lnTo>
                      <a:pt x="269" y="5969"/>
                    </a:lnTo>
                    <a:lnTo>
                      <a:pt x="487" y="6187"/>
                    </a:lnTo>
                    <a:lnTo>
                      <a:pt x="655" y="6321"/>
                    </a:lnTo>
                    <a:lnTo>
                      <a:pt x="1057" y="6488"/>
                    </a:lnTo>
                    <a:lnTo>
                      <a:pt x="1292" y="6522"/>
                    </a:lnTo>
                    <a:lnTo>
                      <a:pt x="1359" y="6740"/>
                    </a:lnTo>
                    <a:lnTo>
                      <a:pt x="1610" y="7109"/>
                    </a:lnTo>
                    <a:lnTo>
                      <a:pt x="1979" y="7377"/>
                    </a:lnTo>
                    <a:lnTo>
                      <a:pt x="2398" y="7528"/>
                    </a:lnTo>
                    <a:lnTo>
                      <a:pt x="2633" y="7545"/>
                    </a:lnTo>
                    <a:lnTo>
                      <a:pt x="2834" y="7528"/>
                    </a:lnTo>
                    <a:lnTo>
                      <a:pt x="3220" y="7410"/>
                    </a:lnTo>
                    <a:lnTo>
                      <a:pt x="3388" y="7327"/>
                    </a:lnTo>
                    <a:lnTo>
                      <a:pt x="3555" y="7578"/>
                    </a:lnTo>
                    <a:lnTo>
                      <a:pt x="3790" y="7779"/>
                    </a:lnTo>
                    <a:lnTo>
                      <a:pt x="4025" y="7947"/>
                    </a:lnTo>
                    <a:lnTo>
                      <a:pt x="4561" y="8131"/>
                    </a:lnTo>
                    <a:lnTo>
                      <a:pt x="4846" y="8148"/>
                    </a:lnTo>
                    <a:lnTo>
                      <a:pt x="5131" y="8131"/>
                    </a:lnTo>
                    <a:lnTo>
                      <a:pt x="5668" y="7947"/>
                    </a:lnTo>
                    <a:lnTo>
                      <a:pt x="5902" y="7779"/>
                    </a:lnTo>
                    <a:lnTo>
                      <a:pt x="6137" y="7578"/>
                    </a:lnTo>
                    <a:lnTo>
                      <a:pt x="6305" y="7327"/>
                    </a:lnTo>
                    <a:lnTo>
                      <a:pt x="6472" y="7410"/>
                    </a:lnTo>
                    <a:lnTo>
                      <a:pt x="6858" y="7528"/>
                    </a:lnTo>
                    <a:lnTo>
                      <a:pt x="7059" y="7545"/>
                    </a:lnTo>
                    <a:lnTo>
                      <a:pt x="7294" y="7528"/>
                    </a:lnTo>
                    <a:lnTo>
                      <a:pt x="7713" y="7377"/>
                    </a:lnTo>
                    <a:lnTo>
                      <a:pt x="8082" y="7109"/>
                    </a:lnTo>
                    <a:lnTo>
                      <a:pt x="8333" y="6740"/>
                    </a:lnTo>
                    <a:lnTo>
                      <a:pt x="8400" y="6522"/>
                    </a:lnTo>
                    <a:lnTo>
                      <a:pt x="8635" y="6488"/>
                    </a:lnTo>
                    <a:lnTo>
                      <a:pt x="9037" y="6321"/>
                    </a:lnTo>
                    <a:lnTo>
                      <a:pt x="9205" y="6187"/>
                    </a:lnTo>
                    <a:lnTo>
                      <a:pt x="9423" y="5969"/>
                    </a:lnTo>
                    <a:lnTo>
                      <a:pt x="9658" y="5432"/>
                    </a:lnTo>
                    <a:lnTo>
                      <a:pt x="9691" y="5130"/>
                    </a:lnTo>
                    <a:lnTo>
                      <a:pt x="9658" y="4829"/>
                    </a:lnTo>
                    <a:lnTo>
                      <a:pt x="9423" y="4275"/>
                    </a:lnTo>
                    <a:lnTo>
                      <a:pt x="9205" y="4057"/>
                    </a:lnTo>
                    <a:lnTo>
                      <a:pt x="8987" y="3890"/>
                    </a:lnTo>
                    <a:lnTo>
                      <a:pt x="8719" y="3789"/>
                    </a:lnTo>
                    <a:lnTo>
                      <a:pt x="8903" y="3471"/>
                    </a:lnTo>
                    <a:lnTo>
                      <a:pt x="9105" y="2783"/>
                    </a:lnTo>
                    <a:lnTo>
                      <a:pt x="9121" y="2431"/>
                    </a:lnTo>
                    <a:lnTo>
                      <a:pt x="9105" y="2180"/>
                    </a:lnTo>
                    <a:lnTo>
                      <a:pt x="9004" y="1710"/>
                    </a:lnTo>
                    <a:lnTo>
                      <a:pt x="8819" y="1274"/>
                    </a:lnTo>
                    <a:lnTo>
                      <a:pt x="8551" y="889"/>
                    </a:lnTo>
                    <a:lnTo>
                      <a:pt x="8233" y="553"/>
                    </a:lnTo>
                    <a:lnTo>
                      <a:pt x="7830" y="302"/>
                    </a:lnTo>
                    <a:lnTo>
                      <a:pt x="7394" y="117"/>
                    </a:lnTo>
                    <a:lnTo>
                      <a:pt x="6925" y="17"/>
                    </a:lnTo>
                    <a:lnTo>
                      <a:pt x="66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8"/>
            <p:cNvGrpSpPr/>
            <p:nvPr/>
          </p:nvGrpSpPr>
          <p:grpSpPr>
            <a:xfrm>
              <a:off x="2111417" y="2668194"/>
              <a:ext cx="381210" cy="401790"/>
              <a:chOff x="1016875" y="2992900"/>
              <a:chExt cx="649200" cy="649200"/>
            </a:xfrm>
          </p:grpSpPr>
          <p:sp>
            <p:nvSpPr>
              <p:cNvPr id="278" name="Google Shape;278;p18"/>
              <p:cNvSpPr/>
              <p:nvPr/>
            </p:nvSpPr>
            <p:spPr>
              <a:xfrm>
                <a:off x="1016875" y="2992900"/>
                <a:ext cx="649200" cy="6492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1109651" y="3151744"/>
                <a:ext cx="463648" cy="331511"/>
              </a:xfrm>
              <a:custGeom>
                <a:rect b="b" l="l" r="r" t="t"/>
                <a:pathLst>
                  <a:path extrusionOk="0" h="7948" w="11116">
                    <a:moveTo>
                      <a:pt x="7394" y="655"/>
                    </a:moveTo>
                    <a:lnTo>
                      <a:pt x="7662" y="738"/>
                    </a:lnTo>
                    <a:lnTo>
                      <a:pt x="7897" y="906"/>
                    </a:lnTo>
                    <a:lnTo>
                      <a:pt x="8081" y="1141"/>
                    </a:lnTo>
                    <a:lnTo>
                      <a:pt x="8132" y="1275"/>
                    </a:lnTo>
                    <a:lnTo>
                      <a:pt x="8199" y="1392"/>
                    </a:lnTo>
                    <a:lnTo>
                      <a:pt x="8400" y="1493"/>
                    </a:lnTo>
                    <a:lnTo>
                      <a:pt x="8534" y="1476"/>
                    </a:lnTo>
                    <a:lnTo>
                      <a:pt x="8651" y="1459"/>
                    </a:lnTo>
                    <a:lnTo>
                      <a:pt x="8769" y="1443"/>
                    </a:lnTo>
                    <a:lnTo>
                      <a:pt x="8970" y="1459"/>
                    </a:lnTo>
                    <a:lnTo>
                      <a:pt x="9305" y="1610"/>
                    </a:lnTo>
                    <a:lnTo>
                      <a:pt x="9574" y="1862"/>
                    </a:lnTo>
                    <a:lnTo>
                      <a:pt x="9708" y="2214"/>
                    </a:lnTo>
                    <a:lnTo>
                      <a:pt x="9724" y="2398"/>
                    </a:lnTo>
                    <a:lnTo>
                      <a:pt x="9708" y="2583"/>
                    </a:lnTo>
                    <a:lnTo>
                      <a:pt x="9657" y="2767"/>
                    </a:lnTo>
                    <a:lnTo>
                      <a:pt x="9624" y="2884"/>
                    </a:lnTo>
                    <a:lnTo>
                      <a:pt x="9657" y="3019"/>
                    </a:lnTo>
                    <a:lnTo>
                      <a:pt x="9724" y="3119"/>
                    </a:lnTo>
                    <a:lnTo>
                      <a:pt x="9842" y="3186"/>
                    </a:lnTo>
                    <a:lnTo>
                      <a:pt x="9976" y="3253"/>
                    </a:lnTo>
                    <a:lnTo>
                      <a:pt x="10211" y="3421"/>
                    </a:lnTo>
                    <a:lnTo>
                      <a:pt x="10361" y="3656"/>
                    </a:lnTo>
                    <a:lnTo>
                      <a:pt x="10462" y="3941"/>
                    </a:lnTo>
                    <a:lnTo>
                      <a:pt x="10462" y="4075"/>
                    </a:lnTo>
                    <a:lnTo>
                      <a:pt x="10445" y="4293"/>
                    </a:lnTo>
                    <a:lnTo>
                      <a:pt x="10278" y="4628"/>
                    </a:lnTo>
                    <a:lnTo>
                      <a:pt x="9993" y="4863"/>
                    </a:lnTo>
                    <a:lnTo>
                      <a:pt x="9641" y="5014"/>
                    </a:lnTo>
                    <a:lnTo>
                      <a:pt x="9473" y="5047"/>
                    </a:lnTo>
                    <a:lnTo>
                      <a:pt x="9255" y="5047"/>
                    </a:lnTo>
                    <a:lnTo>
                      <a:pt x="9238" y="4762"/>
                    </a:lnTo>
                    <a:lnTo>
                      <a:pt x="9003" y="4242"/>
                    </a:lnTo>
                    <a:lnTo>
                      <a:pt x="8786" y="4024"/>
                    </a:lnTo>
                    <a:lnTo>
                      <a:pt x="8618" y="3890"/>
                    </a:lnTo>
                    <a:lnTo>
                      <a:pt x="8232" y="3723"/>
                    </a:lnTo>
                    <a:lnTo>
                      <a:pt x="8031" y="3689"/>
                    </a:lnTo>
                    <a:lnTo>
                      <a:pt x="7964" y="3538"/>
                    </a:lnTo>
                    <a:lnTo>
                      <a:pt x="7780" y="3236"/>
                    </a:lnTo>
                    <a:lnTo>
                      <a:pt x="7662" y="3102"/>
                    </a:lnTo>
                    <a:lnTo>
                      <a:pt x="7461" y="2951"/>
                    </a:lnTo>
                    <a:lnTo>
                      <a:pt x="6992" y="2767"/>
                    </a:lnTo>
                    <a:lnTo>
                      <a:pt x="6740" y="2750"/>
                    </a:lnTo>
                    <a:lnTo>
                      <a:pt x="6539" y="2750"/>
                    </a:lnTo>
                    <a:lnTo>
                      <a:pt x="6187" y="2851"/>
                    </a:lnTo>
                    <a:lnTo>
                      <a:pt x="6036" y="2935"/>
                    </a:lnTo>
                    <a:lnTo>
                      <a:pt x="5868" y="2700"/>
                    </a:lnTo>
                    <a:lnTo>
                      <a:pt x="5650" y="2516"/>
                    </a:lnTo>
                    <a:lnTo>
                      <a:pt x="5432" y="2348"/>
                    </a:lnTo>
                    <a:lnTo>
                      <a:pt x="4913" y="2164"/>
                    </a:lnTo>
                    <a:lnTo>
                      <a:pt x="4628" y="2147"/>
                    </a:lnTo>
                    <a:lnTo>
                      <a:pt x="4527" y="2147"/>
                    </a:lnTo>
                    <a:lnTo>
                      <a:pt x="4443" y="2164"/>
                    </a:lnTo>
                    <a:lnTo>
                      <a:pt x="4577" y="1946"/>
                    </a:lnTo>
                    <a:lnTo>
                      <a:pt x="5013" y="1694"/>
                    </a:lnTo>
                    <a:lnTo>
                      <a:pt x="5282" y="1661"/>
                    </a:lnTo>
                    <a:lnTo>
                      <a:pt x="5550" y="1694"/>
                    </a:lnTo>
                    <a:lnTo>
                      <a:pt x="5785" y="1811"/>
                    </a:lnTo>
                    <a:lnTo>
                      <a:pt x="5868" y="1862"/>
                    </a:lnTo>
                    <a:lnTo>
                      <a:pt x="6036" y="1862"/>
                    </a:lnTo>
                    <a:lnTo>
                      <a:pt x="6103" y="1828"/>
                    </a:lnTo>
                    <a:lnTo>
                      <a:pt x="6187" y="1778"/>
                    </a:lnTo>
                    <a:lnTo>
                      <a:pt x="6271" y="1644"/>
                    </a:lnTo>
                    <a:lnTo>
                      <a:pt x="6288" y="1560"/>
                    </a:lnTo>
                    <a:lnTo>
                      <a:pt x="6304" y="1376"/>
                    </a:lnTo>
                    <a:lnTo>
                      <a:pt x="6455" y="1040"/>
                    </a:lnTo>
                    <a:lnTo>
                      <a:pt x="6723" y="789"/>
                    </a:lnTo>
                    <a:lnTo>
                      <a:pt x="7059" y="655"/>
                    </a:lnTo>
                    <a:close/>
                    <a:moveTo>
                      <a:pt x="4795" y="2801"/>
                    </a:moveTo>
                    <a:lnTo>
                      <a:pt x="5114" y="2918"/>
                    </a:lnTo>
                    <a:lnTo>
                      <a:pt x="5365" y="3119"/>
                    </a:lnTo>
                    <a:lnTo>
                      <a:pt x="5533" y="3404"/>
                    </a:lnTo>
                    <a:lnTo>
                      <a:pt x="5583" y="3555"/>
                    </a:lnTo>
                    <a:lnTo>
                      <a:pt x="5617" y="3656"/>
                    </a:lnTo>
                    <a:lnTo>
                      <a:pt x="5734" y="3773"/>
                    </a:lnTo>
                    <a:lnTo>
                      <a:pt x="5835" y="3807"/>
                    </a:lnTo>
                    <a:lnTo>
                      <a:pt x="5919" y="3823"/>
                    </a:lnTo>
                    <a:lnTo>
                      <a:pt x="6103" y="3756"/>
                    </a:lnTo>
                    <a:lnTo>
                      <a:pt x="6153" y="3689"/>
                    </a:lnTo>
                    <a:lnTo>
                      <a:pt x="6271" y="3555"/>
                    </a:lnTo>
                    <a:lnTo>
                      <a:pt x="6556" y="3404"/>
                    </a:lnTo>
                    <a:lnTo>
                      <a:pt x="6874" y="3404"/>
                    </a:lnTo>
                    <a:lnTo>
                      <a:pt x="7109" y="3505"/>
                    </a:lnTo>
                    <a:lnTo>
                      <a:pt x="7293" y="3672"/>
                    </a:lnTo>
                    <a:lnTo>
                      <a:pt x="7411" y="3907"/>
                    </a:lnTo>
                    <a:lnTo>
                      <a:pt x="7444" y="4041"/>
                    </a:lnTo>
                    <a:lnTo>
                      <a:pt x="7461" y="4175"/>
                    </a:lnTo>
                    <a:lnTo>
                      <a:pt x="7562" y="4276"/>
                    </a:lnTo>
                    <a:lnTo>
                      <a:pt x="7662" y="4343"/>
                    </a:lnTo>
                    <a:lnTo>
                      <a:pt x="7947" y="4343"/>
                    </a:lnTo>
                    <a:lnTo>
                      <a:pt x="8249" y="4427"/>
                    </a:lnTo>
                    <a:lnTo>
                      <a:pt x="8366" y="4511"/>
                    </a:lnTo>
                    <a:lnTo>
                      <a:pt x="8467" y="4628"/>
                    </a:lnTo>
                    <a:lnTo>
                      <a:pt x="8584" y="4896"/>
                    </a:lnTo>
                    <a:lnTo>
                      <a:pt x="8601" y="5047"/>
                    </a:lnTo>
                    <a:lnTo>
                      <a:pt x="8584" y="5198"/>
                    </a:lnTo>
                    <a:lnTo>
                      <a:pt x="8467" y="5466"/>
                    </a:lnTo>
                    <a:lnTo>
                      <a:pt x="8366" y="5584"/>
                    </a:lnTo>
                    <a:lnTo>
                      <a:pt x="8249" y="5667"/>
                    </a:lnTo>
                    <a:lnTo>
                      <a:pt x="7947" y="5768"/>
                    </a:lnTo>
                    <a:lnTo>
                      <a:pt x="7796" y="5751"/>
                    </a:lnTo>
                    <a:lnTo>
                      <a:pt x="7662" y="5751"/>
                    </a:lnTo>
                    <a:lnTo>
                      <a:pt x="7562" y="5818"/>
                    </a:lnTo>
                    <a:lnTo>
                      <a:pt x="7461" y="5919"/>
                    </a:lnTo>
                    <a:lnTo>
                      <a:pt x="7444" y="6053"/>
                    </a:lnTo>
                    <a:lnTo>
                      <a:pt x="7428" y="6187"/>
                    </a:lnTo>
                    <a:lnTo>
                      <a:pt x="7310" y="6422"/>
                    </a:lnTo>
                    <a:lnTo>
                      <a:pt x="7109" y="6606"/>
                    </a:lnTo>
                    <a:lnTo>
                      <a:pt x="6874" y="6707"/>
                    </a:lnTo>
                    <a:lnTo>
                      <a:pt x="6556" y="6707"/>
                    </a:lnTo>
                    <a:lnTo>
                      <a:pt x="6271" y="6556"/>
                    </a:lnTo>
                    <a:lnTo>
                      <a:pt x="6153" y="6422"/>
                    </a:lnTo>
                    <a:lnTo>
                      <a:pt x="6103" y="6355"/>
                    </a:lnTo>
                    <a:lnTo>
                      <a:pt x="5919" y="6288"/>
                    </a:lnTo>
                    <a:lnTo>
                      <a:pt x="5835" y="6305"/>
                    </a:lnTo>
                    <a:lnTo>
                      <a:pt x="5734" y="6321"/>
                    </a:lnTo>
                    <a:lnTo>
                      <a:pt x="5617" y="6455"/>
                    </a:lnTo>
                    <a:lnTo>
                      <a:pt x="5583" y="6539"/>
                    </a:lnTo>
                    <a:lnTo>
                      <a:pt x="5533" y="6707"/>
                    </a:lnTo>
                    <a:lnTo>
                      <a:pt x="5365" y="6975"/>
                    </a:lnTo>
                    <a:lnTo>
                      <a:pt x="5114" y="7176"/>
                    </a:lnTo>
                    <a:lnTo>
                      <a:pt x="4795" y="7294"/>
                    </a:lnTo>
                    <a:lnTo>
                      <a:pt x="4460" y="7294"/>
                    </a:lnTo>
                    <a:lnTo>
                      <a:pt x="4142" y="7176"/>
                    </a:lnTo>
                    <a:lnTo>
                      <a:pt x="3890" y="6975"/>
                    </a:lnTo>
                    <a:lnTo>
                      <a:pt x="3722" y="6707"/>
                    </a:lnTo>
                    <a:lnTo>
                      <a:pt x="3672" y="6539"/>
                    </a:lnTo>
                    <a:lnTo>
                      <a:pt x="3639" y="6455"/>
                    </a:lnTo>
                    <a:lnTo>
                      <a:pt x="3521" y="6321"/>
                    </a:lnTo>
                    <a:lnTo>
                      <a:pt x="3421" y="6305"/>
                    </a:lnTo>
                    <a:lnTo>
                      <a:pt x="3387" y="6288"/>
                    </a:lnTo>
                    <a:lnTo>
                      <a:pt x="3354" y="6288"/>
                    </a:lnTo>
                    <a:lnTo>
                      <a:pt x="3203" y="6321"/>
                    </a:lnTo>
                    <a:lnTo>
                      <a:pt x="3102" y="6422"/>
                    </a:lnTo>
                    <a:lnTo>
                      <a:pt x="2985" y="6556"/>
                    </a:lnTo>
                    <a:lnTo>
                      <a:pt x="2700" y="6707"/>
                    </a:lnTo>
                    <a:lnTo>
                      <a:pt x="2381" y="6707"/>
                    </a:lnTo>
                    <a:lnTo>
                      <a:pt x="2146" y="6606"/>
                    </a:lnTo>
                    <a:lnTo>
                      <a:pt x="1945" y="6422"/>
                    </a:lnTo>
                    <a:lnTo>
                      <a:pt x="1828" y="6187"/>
                    </a:lnTo>
                    <a:lnTo>
                      <a:pt x="1811" y="6053"/>
                    </a:lnTo>
                    <a:lnTo>
                      <a:pt x="1794" y="5919"/>
                    </a:lnTo>
                    <a:lnTo>
                      <a:pt x="1694" y="5818"/>
                    </a:lnTo>
                    <a:lnTo>
                      <a:pt x="1576" y="5751"/>
                    </a:lnTo>
                    <a:lnTo>
                      <a:pt x="1291" y="5751"/>
                    </a:lnTo>
                    <a:lnTo>
                      <a:pt x="1006" y="5667"/>
                    </a:lnTo>
                    <a:lnTo>
                      <a:pt x="889" y="5584"/>
                    </a:lnTo>
                    <a:lnTo>
                      <a:pt x="788" y="5466"/>
                    </a:lnTo>
                    <a:lnTo>
                      <a:pt x="671" y="5198"/>
                    </a:lnTo>
                    <a:lnTo>
                      <a:pt x="654" y="5047"/>
                    </a:lnTo>
                    <a:lnTo>
                      <a:pt x="671" y="4896"/>
                    </a:lnTo>
                    <a:lnTo>
                      <a:pt x="772" y="4645"/>
                    </a:lnTo>
                    <a:lnTo>
                      <a:pt x="956" y="4460"/>
                    </a:lnTo>
                    <a:lnTo>
                      <a:pt x="1224" y="4343"/>
                    </a:lnTo>
                    <a:lnTo>
                      <a:pt x="1576" y="4343"/>
                    </a:lnTo>
                    <a:lnTo>
                      <a:pt x="1694" y="4276"/>
                    </a:lnTo>
                    <a:lnTo>
                      <a:pt x="1794" y="4175"/>
                    </a:lnTo>
                    <a:lnTo>
                      <a:pt x="1811" y="4041"/>
                    </a:lnTo>
                    <a:lnTo>
                      <a:pt x="1845" y="3907"/>
                    </a:lnTo>
                    <a:lnTo>
                      <a:pt x="1962" y="3672"/>
                    </a:lnTo>
                    <a:lnTo>
                      <a:pt x="2146" y="3505"/>
                    </a:lnTo>
                    <a:lnTo>
                      <a:pt x="2381" y="3404"/>
                    </a:lnTo>
                    <a:lnTo>
                      <a:pt x="2700" y="3404"/>
                    </a:lnTo>
                    <a:lnTo>
                      <a:pt x="2985" y="3555"/>
                    </a:lnTo>
                    <a:lnTo>
                      <a:pt x="3102" y="3689"/>
                    </a:lnTo>
                    <a:lnTo>
                      <a:pt x="3152" y="3756"/>
                    </a:lnTo>
                    <a:lnTo>
                      <a:pt x="3337" y="3823"/>
                    </a:lnTo>
                    <a:lnTo>
                      <a:pt x="3421" y="3807"/>
                    </a:lnTo>
                    <a:lnTo>
                      <a:pt x="3521" y="3773"/>
                    </a:lnTo>
                    <a:lnTo>
                      <a:pt x="3639" y="3656"/>
                    </a:lnTo>
                    <a:lnTo>
                      <a:pt x="3672" y="3555"/>
                    </a:lnTo>
                    <a:lnTo>
                      <a:pt x="3722" y="3404"/>
                    </a:lnTo>
                    <a:lnTo>
                      <a:pt x="3890" y="3119"/>
                    </a:lnTo>
                    <a:lnTo>
                      <a:pt x="4142" y="2918"/>
                    </a:lnTo>
                    <a:lnTo>
                      <a:pt x="4460" y="2801"/>
                    </a:lnTo>
                    <a:close/>
                    <a:moveTo>
                      <a:pt x="7243" y="1"/>
                    </a:moveTo>
                    <a:lnTo>
                      <a:pt x="6975" y="18"/>
                    </a:lnTo>
                    <a:lnTo>
                      <a:pt x="6505" y="168"/>
                    </a:lnTo>
                    <a:lnTo>
                      <a:pt x="6103" y="453"/>
                    </a:lnTo>
                    <a:lnTo>
                      <a:pt x="5818" y="839"/>
                    </a:lnTo>
                    <a:lnTo>
                      <a:pt x="5717" y="1074"/>
                    </a:lnTo>
                    <a:lnTo>
                      <a:pt x="5500" y="1023"/>
                    </a:lnTo>
                    <a:lnTo>
                      <a:pt x="5282" y="1023"/>
                    </a:lnTo>
                    <a:lnTo>
                      <a:pt x="4963" y="1040"/>
                    </a:lnTo>
                    <a:lnTo>
                      <a:pt x="4393" y="1275"/>
                    </a:lnTo>
                    <a:lnTo>
                      <a:pt x="4158" y="1476"/>
                    </a:lnTo>
                    <a:lnTo>
                      <a:pt x="3974" y="1677"/>
                    </a:lnTo>
                    <a:lnTo>
                      <a:pt x="3722" y="2180"/>
                    </a:lnTo>
                    <a:lnTo>
                      <a:pt x="3672" y="2449"/>
                    </a:lnTo>
                    <a:lnTo>
                      <a:pt x="3639" y="2482"/>
                    </a:lnTo>
                    <a:lnTo>
                      <a:pt x="3605" y="2516"/>
                    </a:lnTo>
                    <a:lnTo>
                      <a:pt x="3387" y="2700"/>
                    </a:lnTo>
                    <a:lnTo>
                      <a:pt x="3219" y="2935"/>
                    </a:lnTo>
                    <a:lnTo>
                      <a:pt x="3069" y="2851"/>
                    </a:lnTo>
                    <a:lnTo>
                      <a:pt x="2716" y="2750"/>
                    </a:lnTo>
                    <a:lnTo>
                      <a:pt x="2532" y="2750"/>
                    </a:lnTo>
                    <a:lnTo>
                      <a:pt x="2264" y="2767"/>
                    </a:lnTo>
                    <a:lnTo>
                      <a:pt x="1794" y="2951"/>
                    </a:lnTo>
                    <a:lnTo>
                      <a:pt x="1593" y="3102"/>
                    </a:lnTo>
                    <a:lnTo>
                      <a:pt x="1476" y="3236"/>
                    </a:lnTo>
                    <a:lnTo>
                      <a:pt x="1291" y="3538"/>
                    </a:lnTo>
                    <a:lnTo>
                      <a:pt x="1224" y="3689"/>
                    </a:lnTo>
                    <a:lnTo>
                      <a:pt x="973" y="3739"/>
                    </a:lnTo>
                    <a:lnTo>
                      <a:pt x="537" y="3957"/>
                    </a:lnTo>
                    <a:lnTo>
                      <a:pt x="202" y="4326"/>
                    </a:lnTo>
                    <a:lnTo>
                      <a:pt x="17" y="4796"/>
                    </a:lnTo>
                    <a:lnTo>
                      <a:pt x="1" y="5047"/>
                    </a:lnTo>
                    <a:lnTo>
                      <a:pt x="17" y="5332"/>
                    </a:lnTo>
                    <a:lnTo>
                      <a:pt x="252" y="5852"/>
                    </a:lnTo>
                    <a:lnTo>
                      <a:pt x="470" y="6070"/>
                    </a:lnTo>
                    <a:lnTo>
                      <a:pt x="638" y="6204"/>
                    </a:lnTo>
                    <a:lnTo>
                      <a:pt x="1023" y="6372"/>
                    </a:lnTo>
                    <a:lnTo>
                      <a:pt x="1224" y="6405"/>
                    </a:lnTo>
                    <a:lnTo>
                      <a:pt x="1291" y="6606"/>
                    </a:lnTo>
                    <a:lnTo>
                      <a:pt x="1543" y="6958"/>
                    </a:lnTo>
                    <a:lnTo>
                      <a:pt x="1895" y="7210"/>
                    </a:lnTo>
                    <a:lnTo>
                      <a:pt x="2297" y="7344"/>
                    </a:lnTo>
                    <a:lnTo>
                      <a:pt x="2532" y="7361"/>
                    </a:lnTo>
                    <a:lnTo>
                      <a:pt x="2716" y="7361"/>
                    </a:lnTo>
                    <a:lnTo>
                      <a:pt x="3069" y="7260"/>
                    </a:lnTo>
                    <a:lnTo>
                      <a:pt x="3236" y="7160"/>
                    </a:lnTo>
                    <a:lnTo>
                      <a:pt x="3387" y="7394"/>
                    </a:lnTo>
                    <a:lnTo>
                      <a:pt x="3605" y="7595"/>
                    </a:lnTo>
                    <a:lnTo>
                      <a:pt x="3840" y="7746"/>
                    </a:lnTo>
                    <a:lnTo>
                      <a:pt x="4343" y="7931"/>
                    </a:lnTo>
                    <a:lnTo>
                      <a:pt x="4628" y="7948"/>
                    </a:lnTo>
                    <a:lnTo>
                      <a:pt x="4913" y="7931"/>
                    </a:lnTo>
                    <a:lnTo>
                      <a:pt x="5432" y="7746"/>
                    </a:lnTo>
                    <a:lnTo>
                      <a:pt x="5650" y="7595"/>
                    </a:lnTo>
                    <a:lnTo>
                      <a:pt x="5868" y="7394"/>
                    </a:lnTo>
                    <a:lnTo>
                      <a:pt x="6019" y="7160"/>
                    </a:lnTo>
                    <a:lnTo>
                      <a:pt x="6187" y="7260"/>
                    </a:lnTo>
                    <a:lnTo>
                      <a:pt x="6539" y="7361"/>
                    </a:lnTo>
                    <a:lnTo>
                      <a:pt x="6723" y="7361"/>
                    </a:lnTo>
                    <a:lnTo>
                      <a:pt x="6958" y="7344"/>
                    </a:lnTo>
                    <a:lnTo>
                      <a:pt x="7360" y="7210"/>
                    </a:lnTo>
                    <a:lnTo>
                      <a:pt x="7713" y="6958"/>
                    </a:lnTo>
                    <a:lnTo>
                      <a:pt x="7964" y="6606"/>
                    </a:lnTo>
                    <a:lnTo>
                      <a:pt x="8031" y="6405"/>
                    </a:lnTo>
                    <a:lnTo>
                      <a:pt x="8232" y="6372"/>
                    </a:lnTo>
                    <a:lnTo>
                      <a:pt x="8635" y="6204"/>
                    </a:lnTo>
                    <a:lnTo>
                      <a:pt x="8786" y="6070"/>
                    </a:lnTo>
                    <a:lnTo>
                      <a:pt x="8970" y="5902"/>
                    </a:lnTo>
                    <a:lnTo>
                      <a:pt x="9087" y="5684"/>
                    </a:lnTo>
                    <a:lnTo>
                      <a:pt x="9221" y="5701"/>
                    </a:lnTo>
                    <a:lnTo>
                      <a:pt x="9439" y="5701"/>
                    </a:lnTo>
                    <a:lnTo>
                      <a:pt x="9540" y="5684"/>
                    </a:lnTo>
                    <a:lnTo>
                      <a:pt x="9859" y="5634"/>
                    </a:lnTo>
                    <a:lnTo>
                      <a:pt x="10412" y="5382"/>
                    </a:lnTo>
                    <a:lnTo>
                      <a:pt x="10630" y="5198"/>
                    </a:lnTo>
                    <a:lnTo>
                      <a:pt x="10848" y="4963"/>
                    </a:lnTo>
                    <a:lnTo>
                      <a:pt x="11099" y="4393"/>
                    </a:lnTo>
                    <a:lnTo>
                      <a:pt x="11116" y="4075"/>
                    </a:lnTo>
                    <a:lnTo>
                      <a:pt x="11099" y="3874"/>
                    </a:lnTo>
                    <a:lnTo>
                      <a:pt x="10999" y="3471"/>
                    </a:lnTo>
                    <a:lnTo>
                      <a:pt x="10797" y="3119"/>
                    </a:lnTo>
                    <a:lnTo>
                      <a:pt x="10512" y="2834"/>
                    </a:lnTo>
                    <a:lnTo>
                      <a:pt x="10345" y="2717"/>
                    </a:lnTo>
                    <a:lnTo>
                      <a:pt x="10378" y="2566"/>
                    </a:lnTo>
                    <a:lnTo>
                      <a:pt x="10378" y="2398"/>
                    </a:lnTo>
                    <a:lnTo>
                      <a:pt x="10345" y="2080"/>
                    </a:lnTo>
                    <a:lnTo>
                      <a:pt x="10110" y="1510"/>
                    </a:lnTo>
                    <a:lnTo>
                      <a:pt x="9674" y="1074"/>
                    </a:lnTo>
                    <a:lnTo>
                      <a:pt x="9104" y="822"/>
                    </a:lnTo>
                    <a:lnTo>
                      <a:pt x="8769" y="806"/>
                    </a:lnTo>
                    <a:lnTo>
                      <a:pt x="8635" y="806"/>
                    </a:lnTo>
                    <a:lnTo>
                      <a:pt x="8517" y="621"/>
                    </a:lnTo>
                    <a:lnTo>
                      <a:pt x="8216" y="336"/>
                    </a:lnTo>
                    <a:lnTo>
                      <a:pt x="7863" y="118"/>
                    </a:lnTo>
                    <a:lnTo>
                      <a:pt x="74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8"/>
            <p:cNvGrpSpPr/>
            <p:nvPr/>
          </p:nvGrpSpPr>
          <p:grpSpPr>
            <a:xfrm>
              <a:off x="1313679" y="1920756"/>
              <a:ext cx="381210" cy="401790"/>
              <a:chOff x="1016875" y="2992900"/>
              <a:chExt cx="649200" cy="649200"/>
            </a:xfrm>
          </p:grpSpPr>
          <p:sp>
            <p:nvSpPr>
              <p:cNvPr id="281" name="Google Shape;281;p18"/>
              <p:cNvSpPr/>
              <p:nvPr/>
            </p:nvSpPr>
            <p:spPr>
              <a:xfrm>
                <a:off x="1016875" y="2992900"/>
                <a:ext cx="649200" cy="649200"/>
              </a:xfrm>
              <a:prstGeom prst="roundRect">
                <a:avLst>
                  <a:gd fmla="val 16667" name="adj"/>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1109651" y="3151744"/>
                <a:ext cx="463648" cy="331511"/>
              </a:xfrm>
              <a:custGeom>
                <a:rect b="b" l="l" r="r" t="t"/>
                <a:pathLst>
                  <a:path extrusionOk="0" h="7948" w="11116">
                    <a:moveTo>
                      <a:pt x="7394" y="655"/>
                    </a:moveTo>
                    <a:lnTo>
                      <a:pt x="7662" y="738"/>
                    </a:lnTo>
                    <a:lnTo>
                      <a:pt x="7897" y="906"/>
                    </a:lnTo>
                    <a:lnTo>
                      <a:pt x="8081" y="1141"/>
                    </a:lnTo>
                    <a:lnTo>
                      <a:pt x="8132" y="1275"/>
                    </a:lnTo>
                    <a:lnTo>
                      <a:pt x="8199" y="1392"/>
                    </a:lnTo>
                    <a:lnTo>
                      <a:pt x="8400" y="1493"/>
                    </a:lnTo>
                    <a:lnTo>
                      <a:pt x="8534" y="1476"/>
                    </a:lnTo>
                    <a:lnTo>
                      <a:pt x="8651" y="1459"/>
                    </a:lnTo>
                    <a:lnTo>
                      <a:pt x="8769" y="1443"/>
                    </a:lnTo>
                    <a:lnTo>
                      <a:pt x="8970" y="1459"/>
                    </a:lnTo>
                    <a:lnTo>
                      <a:pt x="9305" y="1610"/>
                    </a:lnTo>
                    <a:lnTo>
                      <a:pt x="9574" y="1862"/>
                    </a:lnTo>
                    <a:lnTo>
                      <a:pt x="9708" y="2214"/>
                    </a:lnTo>
                    <a:lnTo>
                      <a:pt x="9724" y="2398"/>
                    </a:lnTo>
                    <a:lnTo>
                      <a:pt x="9708" y="2583"/>
                    </a:lnTo>
                    <a:lnTo>
                      <a:pt x="9657" y="2767"/>
                    </a:lnTo>
                    <a:lnTo>
                      <a:pt x="9624" y="2884"/>
                    </a:lnTo>
                    <a:lnTo>
                      <a:pt x="9657" y="3019"/>
                    </a:lnTo>
                    <a:lnTo>
                      <a:pt x="9724" y="3119"/>
                    </a:lnTo>
                    <a:lnTo>
                      <a:pt x="9842" y="3186"/>
                    </a:lnTo>
                    <a:lnTo>
                      <a:pt x="9976" y="3253"/>
                    </a:lnTo>
                    <a:lnTo>
                      <a:pt x="10211" y="3421"/>
                    </a:lnTo>
                    <a:lnTo>
                      <a:pt x="10361" y="3656"/>
                    </a:lnTo>
                    <a:lnTo>
                      <a:pt x="10462" y="3941"/>
                    </a:lnTo>
                    <a:lnTo>
                      <a:pt x="10462" y="4075"/>
                    </a:lnTo>
                    <a:lnTo>
                      <a:pt x="10445" y="4293"/>
                    </a:lnTo>
                    <a:lnTo>
                      <a:pt x="10278" y="4628"/>
                    </a:lnTo>
                    <a:lnTo>
                      <a:pt x="9993" y="4863"/>
                    </a:lnTo>
                    <a:lnTo>
                      <a:pt x="9641" y="5014"/>
                    </a:lnTo>
                    <a:lnTo>
                      <a:pt x="9473" y="5047"/>
                    </a:lnTo>
                    <a:lnTo>
                      <a:pt x="9255" y="5047"/>
                    </a:lnTo>
                    <a:lnTo>
                      <a:pt x="9238" y="4762"/>
                    </a:lnTo>
                    <a:lnTo>
                      <a:pt x="9003" y="4242"/>
                    </a:lnTo>
                    <a:lnTo>
                      <a:pt x="8786" y="4024"/>
                    </a:lnTo>
                    <a:lnTo>
                      <a:pt x="8618" y="3890"/>
                    </a:lnTo>
                    <a:lnTo>
                      <a:pt x="8232" y="3723"/>
                    </a:lnTo>
                    <a:lnTo>
                      <a:pt x="8031" y="3689"/>
                    </a:lnTo>
                    <a:lnTo>
                      <a:pt x="7964" y="3538"/>
                    </a:lnTo>
                    <a:lnTo>
                      <a:pt x="7780" y="3236"/>
                    </a:lnTo>
                    <a:lnTo>
                      <a:pt x="7662" y="3102"/>
                    </a:lnTo>
                    <a:lnTo>
                      <a:pt x="7461" y="2951"/>
                    </a:lnTo>
                    <a:lnTo>
                      <a:pt x="6992" y="2767"/>
                    </a:lnTo>
                    <a:lnTo>
                      <a:pt x="6740" y="2750"/>
                    </a:lnTo>
                    <a:lnTo>
                      <a:pt x="6539" y="2750"/>
                    </a:lnTo>
                    <a:lnTo>
                      <a:pt x="6187" y="2851"/>
                    </a:lnTo>
                    <a:lnTo>
                      <a:pt x="6036" y="2935"/>
                    </a:lnTo>
                    <a:lnTo>
                      <a:pt x="5868" y="2700"/>
                    </a:lnTo>
                    <a:lnTo>
                      <a:pt x="5650" y="2516"/>
                    </a:lnTo>
                    <a:lnTo>
                      <a:pt x="5432" y="2348"/>
                    </a:lnTo>
                    <a:lnTo>
                      <a:pt x="4913" y="2164"/>
                    </a:lnTo>
                    <a:lnTo>
                      <a:pt x="4628" y="2147"/>
                    </a:lnTo>
                    <a:lnTo>
                      <a:pt x="4527" y="2147"/>
                    </a:lnTo>
                    <a:lnTo>
                      <a:pt x="4443" y="2164"/>
                    </a:lnTo>
                    <a:lnTo>
                      <a:pt x="4577" y="1946"/>
                    </a:lnTo>
                    <a:lnTo>
                      <a:pt x="5013" y="1694"/>
                    </a:lnTo>
                    <a:lnTo>
                      <a:pt x="5282" y="1661"/>
                    </a:lnTo>
                    <a:lnTo>
                      <a:pt x="5550" y="1694"/>
                    </a:lnTo>
                    <a:lnTo>
                      <a:pt x="5785" y="1811"/>
                    </a:lnTo>
                    <a:lnTo>
                      <a:pt x="5868" y="1862"/>
                    </a:lnTo>
                    <a:lnTo>
                      <a:pt x="6036" y="1862"/>
                    </a:lnTo>
                    <a:lnTo>
                      <a:pt x="6103" y="1828"/>
                    </a:lnTo>
                    <a:lnTo>
                      <a:pt x="6187" y="1778"/>
                    </a:lnTo>
                    <a:lnTo>
                      <a:pt x="6271" y="1644"/>
                    </a:lnTo>
                    <a:lnTo>
                      <a:pt x="6288" y="1560"/>
                    </a:lnTo>
                    <a:lnTo>
                      <a:pt x="6304" y="1376"/>
                    </a:lnTo>
                    <a:lnTo>
                      <a:pt x="6455" y="1040"/>
                    </a:lnTo>
                    <a:lnTo>
                      <a:pt x="6723" y="789"/>
                    </a:lnTo>
                    <a:lnTo>
                      <a:pt x="7059" y="655"/>
                    </a:lnTo>
                    <a:close/>
                    <a:moveTo>
                      <a:pt x="4795" y="2801"/>
                    </a:moveTo>
                    <a:lnTo>
                      <a:pt x="5114" y="2918"/>
                    </a:lnTo>
                    <a:lnTo>
                      <a:pt x="5365" y="3119"/>
                    </a:lnTo>
                    <a:lnTo>
                      <a:pt x="5533" y="3404"/>
                    </a:lnTo>
                    <a:lnTo>
                      <a:pt x="5583" y="3555"/>
                    </a:lnTo>
                    <a:lnTo>
                      <a:pt x="5617" y="3656"/>
                    </a:lnTo>
                    <a:lnTo>
                      <a:pt x="5734" y="3773"/>
                    </a:lnTo>
                    <a:lnTo>
                      <a:pt x="5835" y="3807"/>
                    </a:lnTo>
                    <a:lnTo>
                      <a:pt x="5919" y="3823"/>
                    </a:lnTo>
                    <a:lnTo>
                      <a:pt x="6103" y="3756"/>
                    </a:lnTo>
                    <a:lnTo>
                      <a:pt x="6153" y="3689"/>
                    </a:lnTo>
                    <a:lnTo>
                      <a:pt x="6271" y="3555"/>
                    </a:lnTo>
                    <a:lnTo>
                      <a:pt x="6556" y="3404"/>
                    </a:lnTo>
                    <a:lnTo>
                      <a:pt x="6874" y="3404"/>
                    </a:lnTo>
                    <a:lnTo>
                      <a:pt x="7109" y="3505"/>
                    </a:lnTo>
                    <a:lnTo>
                      <a:pt x="7293" y="3672"/>
                    </a:lnTo>
                    <a:lnTo>
                      <a:pt x="7411" y="3907"/>
                    </a:lnTo>
                    <a:lnTo>
                      <a:pt x="7444" y="4041"/>
                    </a:lnTo>
                    <a:lnTo>
                      <a:pt x="7461" y="4175"/>
                    </a:lnTo>
                    <a:lnTo>
                      <a:pt x="7562" y="4276"/>
                    </a:lnTo>
                    <a:lnTo>
                      <a:pt x="7662" y="4343"/>
                    </a:lnTo>
                    <a:lnTo>
                      <a:pt x="7947" y="4343"/>
                    </a:lnTo>
                    <a:lnTo>
                      <a:pt x="8249" y="4427"/>
                    </a:lnTo>
                    <a:lnTo>
                      <a:pt x="8366" y="4511"/>
                    </a:lnTo>
                    <a:lnTo>
                      <a:pt x="8467" y="4628"/>
                    </a:lnTo>
                    <a:lnTo>
                      <a:pt x="8584" y="4896"/>
                    </a:lnTo>
                    <a:lnTo>
                      <a:pt x="8601" y="5047"/>
                    </a:lnTo>
                    <a:lnTo>
                      <a:pt x="8584" y="5198"/>
                    </a:lnTo>
                    <a:lnTo>
                      <a:pt x="8467" y="5466"/>
                    </a:lnTo>
                    <a:lnTo>
                      <a:pt x="8366" y="5584"/>
                    </a:lnTo>
                    <a:lnTo>
                      <a:pt x="8249" y="5667"/>
                    </a:lnTo>
                    <a:lnTo>
                      <a:pt x="7947" y="5768"/>
                    </a:lnTo>
                    <a:lnTo>
                      <a:pt x="7796" y="5751"/>
                    </a:lnTo>
                    <a:lnTo>
                      <a:pt x="7662" y="5751"/>
                    </a:lnTo>
                    <a:lnTo>
                      <a:pt x="7562" y="5818"/>
                    </a:lnTo>
                    <a:lnTo>
                      <a:pt x="7461" y="5919"/>
                    </a:lnTo>
                    <a:lnTo>
                      <a:pt x="7444" y="6053"/>
                    </a:lnTo>
                    <a:lnTo>
                      <a:pt x="7428" y="6187"/>
                    </a:lnTo>
                    <a:lnTo>
                      <a:pt x="7310" y="6422"/>
                    </a:lnTo>
                    <a:lnTo>
                      <a:pt x="7109" y="6606"/>
                    </a:lnTo>
                    <a:lnTo>
                      <a:pt x="6874" y="6707"/>
                    </a:lnTo>
                    <a:lnTo>
                      <a:pt x="6556" y="6707"/>
                    </a:lnTo>
                    <a:lnTo>
                      <a:pt x="6271" y="6556"/>
                    </a:lnTo>
                    <a:lnTo>
                      <a:pt x="6153" y="6422"/>
                    </a:lnTo>
                    <a:lnTo>
                      <a:pt x="6103" y="6355"/>
                    </a:lnTo>
                    <a:lnTo>
                      <a:pt x="5919" y="6288"/>
                    </a:lnTo>
                    <a:lnTo>
                      <a:pt x="5835" y="6305"/>
                    </a:lnTo>
                    <a:lnTo>
                      <a:pt x="5734" y="6321"/>
                    </a:lnTo>
                    <a:lnTo>
                      <a:pt x="5617" y="6455"/>
                    </a:lnTo>
                    <a:lnTo>
                      <a:pt x="5583" y="6539"/>
                    </a:lnTo>
                    <a:lnTo>
                      <a:pt x="5533" y="6707"/>
                    </a:lnTo>
                    <a:lnTo>
                      <a:pt x="5365" y="6975"/>
                    </a:lnTo>
                    <a:lnTo>
                      <a:pt x="5114" y="7176"/>
                    </a:lnTo>
                    <a:lnTo>
                      <a:pt x="4795" y="7294"/>
                    </a:lnTo>
                    <a:lnTo>
                      <a:pt x="4460" y="7294"/>
                    </a:lnTo>
                    <a:lnTo>
                      <a:pt x="4142" y="7176"/>
                    </a:lnTo>
                    <a:lnTo>
                      <a:pt x="3890" y="6975"/>
                    </a:lnTo>
                    <a:lnTo>
                      <a:pt x="3722" y="6707"/>
                    </a:lnTo>
                    <a:lnTo>
                      <a:pt x="3672" y="6539"/>
                    </a:lnTo>
                    <a:lnTo>
                      <a:pt x="3639" y="6455"/>
                    </a:lnTo>
                    <a:lnTo>
                      <a:pt x="3521" y="6321"/>
                    </a:lnTo>
                    <a:lnTo>
                      <a:pt x="3421" y="6305"/>
                    </a:lnTo>
                    <a:lnTo>
                      <a:pt x="3387" y="6288"/>
                    </a:lnTo>
                    <a:lnTo>
                      <a:pt x="3354" y="6288"/>
                    </a:lnTo>
                    <a:lnTo>
                      <a:pt x="3203" y="6321"/>
                    </a:lnTo>
                    <a:lnTo>
                      <a:pt x="3102" y="6422"/>
                    </a:lnTo>
                    <a:lnTo>
                      <a:pt x="2985" y="6556"/>
                    </a:lnTo>
                    <a:lnTo>
                      <a:pt x="2700" y="6707"/>
                    </a:lnTo>
                    <a:lnTo>
                      <a:pt x="2381" y="6707"/>
                    </a:lnTo>
                    <a:lnTo>
                      <a:pt x="2146" y="6606"/>
                    </a:lnTo>
                    <a:lnTo>
                      <a:pt x="1945" y="6422"/>
                    </a:lnTo>
                    <a:lnTo>
                      <a:pt x="1828" y="6187"/>
                    </a:lnTo>
                    <a:lnTo>
                      <a:pt x="1811" y="6053"/>
                    </a:lnTo>
                    <a:lnTo>
                      <a:pt x="1794" y="5919"/>
                    </a:lnTo>
                    <a:lnTo>
                      <a:pt x="1694" y="5818"/>
                    </a:lnTo>
                    <a:lnTo>
                      <a:pt x="1576" y="5751"/>
                    </a:lnTo>
                    <a:lnTo>
                      <a:pt x="1291" y="5751"/>
                    </a:lnTo>
                    <a:lnTo>
                      <a:pt x="1006" y="5667"/>
                    </a:lnTo>
                    <a:lnTo>
                      <a:pt x="889" y="5584"/>
                    </a:lnTo>
                    <a:lnTo>
                      <a:pt x="788" y="5466"/>
                    </a:lnTo>
                    <a:lnTo>
                      <a:pt x="671" y="5198"/>
                    </a:lnTo>
                    <a:lnTo>
                      <a:pt x="654" y="5047"/>
                    </a:lnTo>
                    <a:lnTo>
                      <a:pt x="671" y="4896"/>
                    </a:lnTo>
                    <a:lnTo>
                      <a:pt x="772" y="4645"/>
                    </a:lnTo>
                    <a:lnTo>
                      <a:pt x="956" y="4460"/>
                    </a:lnTo>
                    <a:lnTo>
                      <a:pt x="1224" y="4343"/>
                    </a:lnTo>
                    <a:lnTo>
                      <a:pt x="1576" y="4343"/>
                    </a:lnTo>
                    <a:lnTo>
                      <a:pt x="1694" y="4276"/>
                    </a:lnTo>
                    <a:lnTo>
                      <a:pt x="1794" y="4175"/>
                    </a:lnTo>
                    <a:lnTo>
                      <a:pt x="1811" y="4041"/>
                    </a:lnTo>
                    <a:lnTo>
                      <a:pt x="1845" y="3907"/>
                    </a:lnTo>
                    <a:lnTo>
                      <a:pt x="1962" y="3672"/>
                    </a:lnTo>
                    <a:lnTo>
                      <a:pt x="2146" y="3505"/>
                    </a:lnTo>
                    <a:lnTo>
                      <a:pt x="2381" y="3404"/>
                    </a:lnTo>
                    <a:lnTo>
                      <a:pt x="2700" y="3404"/>
                    </a:lnTo>
                    <a:lnTo>
                      <a:pt x="2985" y="3555"/>
                    </a:lnTo>
                    <a:lnTo>
                      <a:pt x="3102" y="3689"/>
                    </a:lnTo>
                    <a:lnTo>
                      <a:pt x="3152" y="3756"/>
                    </a:lnTo>
                    <a:lnTo>
                      <a:pt x="3337" y="3823"/>
                    </a:lnTo>
                    <a:lnTo>
                      <a:pt x="3421" y="3807"/>
                    </a:lnTo>
                    <a:lnTo>
                      <a:pt x="3521" y="3773"/>
                    </a:lnTo>
                    <a:lnTo>
                      <a:pt x="3639" y="3656"/>
                    </a:lnTo>
                    <a:lnTo>
                      <a:pt x="3672" y="3555"/>
                    </a:lnTo>
                    <a:lnTo>
                      <a:pt x="3722" y="3404"/>
                    </a:lnTo>
                    <a:lnTo>
                      <a:pt x="3890" y="3119"/>
                    </a:lnTo>
                    <a:lnTo>
                      <a:pt x="4142" y="2918"/>
                    </a:lnTo>
                    <a:lnTo>
                      <a:pt x="4460" y="2801"/>
                    </a:lnTo>
                    <a:close/>
                    <a:moveTo>
                      <a:pt x="7243" y="1"/>
                    </a:moveTo>
                    <a:lnTo>
                      <a:pt x="6975" y="18"/>
                    </a:lnTo>
                    <a:lnTo>
                      <a:pt x="6505" y="168"/>
                    </a:lnTo>
                    <a:lnTo>
                      <a:pt x="6103" y="453"/>
                    </a:lnTo>
                    <a:lnTo>
                      <a:pt x="5818" y="839"/>
                    </a:lnTo>
                    <a:lnTo>
                      <a:pt x="5717" y="1074"/>
                    </a:lnTo>
                    <a:lnTo>
                      <a:pt x="5500" y="1023"/>
                    </a:lnTo>
                    <a:lnTo>
                      <a:pt x="5282" y="1023"/>
                    </a:lnTo>
                    <a:lnTo>
                      <a:pt x="4963" y="1040"/>
                    </a:lnTo>
                    <a:lnTo>
                      <a:pt x="4393" y="1275"/>
                    </a:lnTo>
                    <a:lnTo>
                      <a:pt x="4158" y="1476"/>
                    </a:lnTo>
                    <a:lnTo>
                      <a:pt x="3974" y="1677"/>
                    </a:lnTo>
                    <a:lnTo>
                      <a:pt x="3722" y="2180"/>
                    </a:lnTo>
                    <a:lnTo>
                      <a:pt x="3672" y="2449"/>
                    </a:lnTo>
                    <a:lnTo>
                      <a:pt x="3639" y="2482"/>
                    </a:lnTo>
                    <a:lnTo>
                      <a:pt x="3605" y="2516"/>
                    </a:lnTo>
                    <a:lnTo>
                      <a:pt x="3387" y="2700"/>
                    </a:lnTo>
                    <a:lnTo>
                      <a:pt x="3219" y="2935"/>
                    </a:lnTo>
                    <a:lnTo>
                      <a:pt x="3069" y="2851"/>
                    </a:lnTo>
                    <a:lnTo>
                      <a:pt x="2716" y="2750"/>
                    </a:lnTo>
                    <a:lnTo>
                      <a:pt x="2532" y="2750"/>
                    </a:lnTo>
                    <a:lnTo>
                      <a:pt x="2264" y="2767"/>
                    </a:lnTo>
                    <a:lnTo>
                      <a:pt x="1794" y="2951"/>
                    </a:lnTo>
                    <a:lnTo>
                      <a:pt x="1593" y="3102"/>
                    </a:lnTo>
                    <a:lnTo>
                      <a:pt x="1476" y="3236"/>
                    </a:lnTo>
                    <a:lnTo>
                      <a:pt x="1291" y="3538"/>
                    </a:lnTo>
                    <a:lnTo>
                      <a:pt x="1224" y="3689"/>
                    </a:lnTo>
                    <a:lnTo>
                      <a:pt x="973" y="3739"/>
                    </a:lnTo>
                    <a:lnTo>
                      <a:pt x="537" y="3957"/>
                    </a:lnTo>
                    <a:lnTo>
                      <a:pt x="202" y="4326"/>
                    </a:lnTo>
                    <a:lnTo>
                      <a:pt x="17" y="4796"/>
                    </a:lnTo>
                    <a:lnTo>
                      <a:pt x="1" y="5047"/>
                    </a:lnTo>
                    <a:lnTo>
                      <a:pt x="17" y="5332"/>
                    </a:lnTo>
                    <a:lnTo>
                      <a:pt x="252" y="5852"/>
                    </a:lnTo>
                    <a:lnTo>
                      <a:pt x="470" y="6070"/>
                    </a:lnTo>
                    <a:lnTo>
                      <a:pt x="638" y="6204"/>
                    </a:lnTo>
                    <a:lnTo>
                      <a:pt x="1023" y="6372"/>
                    </a:lnTo>
                    <a:lnTo>
                      <a:pt x="1224" y="6405"/>
                    </a:lnTo>
                    <a:lnTo>
                      <a:pt x="1291" y="6606"/>
                    </a:lnTo>
                    <a:lnTo>
                      <a:pt x="1543" y="6958"/>
                    </a:lnTo>
                    <a:lnTo>
                      <a:pt x="1895" y="7210"/>
                    </a:lnTo>
                    <a:lnTo>
                      <a:pt x="2297" y="7344"/>
                    </a:lnTo>
                    <a:lnTo>
                      <a:pt x="2532" y="7361"/>
                    </a:lnTo>
                    <a:lnTo>
                      <a:pt x="2716" y="7361"/>
                    </a:lnTo>
                    <a:lnTo>
                      <a:pt x="3069" y="7260"/>
                    </a:lnTo>
                    <a:lnTo>
                      <a:pt x="3236" y="7160"/>
                    </a:lnTo>
                    <a:lnTo>
                      <a:pt x="3387" y="7394"/>
                    </a:lnTo>
                    <a:lnTo>
                      <a:pt x="3605" y="7595"/>
                    </a:lnTo>
                    <a:lnTo>
                      <a:pt x="3840" y="7746"/>
                    </a:lnTo>
                    <a:lnTo>
                      <a:pt x="4343" y="7931"/>
                    </a:lnTo>
                    <a:lnTo>
                      <a:pt x="4628" y="7948"/>
                    </a:lnTo>
                    <a:lnTo>
                      <a:pt x="4913" y="7931"/>
                    </a:lnTo>
                    <a:lnTo>
                      <a:pt x="5432" y="7746"/>
                    </a:lnTo>
                    <a:lnTo>
                      <a:pt x="5650" y="7595"/>
                    </a:lnTo>
                    <a:lnTo>
                      <a:pt x="5868" y="7394"/>
                    </a:lnTo>
                    <a:lnTo>
                      <a:pt x="6019" y="7160"/>
                    </a:lnTo>
                    <a:lnTo>
                      <a:pt x="6187" y="7260"/>
                    </a:lnTo>
                    <a:lnTo>
                      <a:pt x="6539" y="7361"/>
                    </a:lnTo>
                    <a:lnTo>
                      <a:pt x="6723" y="7361"/>
                    </a:lnTo>
                    <a:lnTo>
                      <a:pt x="6958" y="7344"/>
                    </a:lnTo>
                    <a:lnTo>
                      <a:pt x="7360" y="7210"/>
                    </a:lnTo>
                    <a:lnTo>
                      <a:pt x="7713" y="6958"/>
                    </a:lnTo>
                    <a:lnTo>
                      <a:pt x="7964" y="6606"/>
                    </a:lnTo>
                    <a:lnTo>
                      <a:pt x="8031" y="6405"/>
                    </a:lnTo>
                    <a:lnTo>
                      <a:pt x="8232" y="6372"/>
                    </a:lnTo>
                    <a:lnTo>
                      <a:pt x="8635" y="6204"/>
                    </a:lnTo>
                    <a:lnTo>
                      <a:pt x="8786" y="6070"/>
                    </a:lnTo>
                    <a:lnTo>
                      <a:pt x="8970" y="5902"/>
                    </a:lnTo>
                    <a:lnTo>
                      <a:pt x="9087" y="5684"/>
                    </a:lnTo>
                    <a:lnTo>
                      <a:pt x="9221" y="5701"/>
                    </a:lnTo>
                    <a:lnTo>
                      <a:pt x="9439" y="5701"/>
                    </a:lnTo>
                    <a:lnTo>
                      <a:pt x="9540" y="5684"/>
                    </a:lnTo>
                    <a:lnTo>
                      <a:pt x="9859" y="5634"/>
                    </a:lnTo>
                    <a:lnTo>
                      <a:pt x="10412" y="5382"/>
                    </a:lnTo>
                    <a:lnTo>
                      <a:pt x="10630" y="5198"/>
                    </a:lnTo>
                    <a:lnTo>
                      <a:pt x="10848" y="4963"/>
                    </a:lnTo>
                    <a:lnTo>
                      <a:pt x="11099" y="4393"/>
                    </a:lnTo>
                    <a:lnTo>
                      <a:pt x="11116" y="4075"/>
                    </a:lnTo>
                    <a:lnTo>
                      <a:pt x="11099" y="3874"/>
                    </a:lnTo>
                    <a:lnTo>
                      <a:pt x="10999" y="3471"/>
                    </a:lnTo>
                    <a:lnTo>
                      <a:pt x="10797" y="3119"/>
                    </a:lnTo>
                    <a:lnTo>
                      <a:pt x="10512" y="2834"/>
                    </a:lnTo>
                    <a:lnTo>
                      <a:pt x="10345" y="2717"/>
                    </a:lnTo>
                    <a:lnTo>
                      <a:pt x="10378" y="2566"/>
                    </a:lnTo>
                    <a:lnTo>
                      <a:pt x="10378" y="2398"/>
                    </a:lnTo>
                    <a:lnTo>
                      <a:pt x="10345" y="2080"/>
                    </a:lnTo>
                    <a:lnTo>
                      <a:pt x="10110" y="1510"/>
                    </a:lnTo>
                    <a:lnTo>
                      <a:pt x="9674" y="1074"/>
                    </a:lnTo>
                    <a:lnTo>
                      <a:pt x="9104" y="822"/>
                    </a:lnTo>
                    <a:lnTo>
                      <a:pt x="8769" y="806"/>
                    </a:lnTo>
                    <a:lnTo>
                      <a:pt x="8635" y="806"/>
                    </a:lnTo>
                    <a:lnTo>
                      <a:pt x="8517" y="621"/>
                    </a:lnTo>
                    <a:lnTo>
                      <a:pt x="8216" y="336"/>
                    </a:lnTo>
                    <a:lnTo>
                      <a:pt x="7863" y="118"/>
                    </a:lnTo>
                    <a:lnTo>
                      <a:pt x="74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Feature</a:t>
            </a:r>
            <a:r>
              <a:rPr lang="en-GB"/>
              <a:t> Engineering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cxnSp>
        <p:nvCxnSpPr>
          <p:cNvPr id="288" name="Google Shape;288;p19"/>
          <p:cNvCxnSpPr>
            <a:stCxn id="289" idx="2"/>
          </p:cNvCxnSpPr>
          <p:nvPr/>
        </p:nvCxnSpPr>
        <p:spPr>
          <a:xfrm rot="10800000">
            <a:off x="4747756" y="2874400"/>
            <a:ext cx="996600" cy="166200"/>
          </a:xfrm>
          <a:prstGeom prst="curvedConnector3">
            <a:avLst>
              <a:gd fmla="val 50000" name="adj1"/>
            </a:avLst>
          </a:prstGeom>
          <a:noFill/>
          <a:ln cap="flat" cmpd="sng" w="28575">
            <a:solidFill>
              <a:srgbClr val="E6E6E6"/>
            </a:solidFill>
            <a:prstDash val="solid"/>
            <a:round/>
            <a:headEnd len="med" w="med" type="none"/>
            <a:tailEnd len="med" w="med" type="none"/>
          </a:ln>
        </p:spPr>
      </p:cxnSp>
      <p:cxnSp>
        <p:nvCxnSpPr>
          <p:cNvPr id="290" name="Google Shape;290;p19"/>
          <p:cNvCxnSpPr>
            <a:stCxn id="291" idx="3"/>
          </p:cNvCxnSpPr>
          <p:nvPr/>
        </p:nvCxnSpPr>
        <p:spPr>
          <a:xfrm rot="5400000">
            <a:off x="4646360" y="1827244"/>
            <a:ext cx="570300" cy="931500"/>
          </a:xfrm>
          <a:prstGeom prst="curvedConnector2">
            <a:avLst/>
          </a:prstGeom>
          <a:noFill/>
          <a:ln cap="flat" cmpd="sng" w="28575">
            <a:solidFill>
              <a:srgbClr val="E6E6E6"/>
            </a:solidFill>
            <a:prstDash val="solid"/>
            <a:round/>
            <a:headEnd len="med" w="med" type="none"/>
            <a:tailEnd len="med" w="med" type="none"/>
          </a:ln>
        </p:spPr>
      </p:cxnSp>
      <p:cxnSp>
        <p:nvCxnSpPr>
          <p:cNvPr id="292" name="Google Shape;292;p19"/>
          <p:cNvCxnSpPr>
            <a:stCxn id="293" idx="6"/>
          </p:cNvCxnSpPr>
          <p:nvPr/>
        </p:nvCxnSpPr>
        <p:spPr>
          <a:xfrm>
            <a:off x="3608100" y="1680825"/>
            <a:ext cx="660300" cy="1067400"/>
          </a:xfrm>
          <a:prstGeom prst="curvedConnector2">
            <a:avLst/>
          </a:prstGeom>
          <a:noFill/>
          <a:ln cap="flat" cmpd="sng" w="28575">
            <a:solidFill>
              <a:srgbClr val="E6E6E6"/>
            </a:solidFill>
            <a:prstDash val="solid"/>
            <a:round/>
            <a:headEnd len="med" w="med" type="none"/>
            <a:tailEnd len="med" w="med" type="none"/>
          </a:ln>
        </p:spPr>
      </p:cxnSp>
      <p:sp>
        <p:nvSpPr>
          <p:cNvPr id="291" name="Google Shape;291;p19"/>
          <p:cNvSpPr/>
          <p:nvPr/>
        </p:nvSpPr>
        <p:spPr>
          <a:xfrm>
            <a:off x="5275519" y="1218393"/>
            <a:ext cx="8313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2350846" y="2685368"/>
            <a:ext cx="8313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744356" y="2578150"/>
            <a:ext cx="8313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2776800" y="1218375"/>
            <a:ext cx="8313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txBox="1"/>
          <p:nvPr/>
        </p:nvSpPr>
        <p:spPr>
          <a:xfrm>
            <a:off x="5465631" y="1519771"/>
            <a:ext cx="991200" cy="3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rgbClr val="CC4125"/>
                </a:solidFill>
                <a:latin typeface="Times New Roman"/>
                <a:ea typeface="Times New Roman"/>
                <a:cs typeface="Times New Roman"/>
                <a:sym typeface="Times New Roman"/>
              </a:rPr>
              <a:t>D4</a:t>
            </a:r>
            <a:endParaRPr b="1" sz="1800">
              <a:solidFill>
                <a:srgbClr val="CC4125"/>
              </a:solidFill>
              <a:latin typeface="Times New Roman"/>
              <a:ea typeface="Times New Roman"/>
              <a:cs typeface="Times New Roman"/>
              <a:sym typeface="Times New Roman"/>
            </a:endParaRPr>
          </a:p>
        </p:txBody>
      </p:sp>
      <p:sp>
        <p:nvSpPr>
          <p:cNvPr id="296" name="Google Shape;296;p19"/>
          <p:cNvSpPr txBox="1"/>
          <p:nvPr/>
        </p:nvSpPr>
        <p:spPr>
          <a:xfrm>
            <a:off x="5910751" y="2879496"/>
            <a:ext cx="991200" cy="3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rgbClr val="E06666"/>
                </a:solidFill>
                <a:latin typeface="Times New Roman"/>
                <a:ea typeface="Times New Roman"/>
                <a:cs typeface="Times New Roman"/>
                <a:sym typeface="Times New Roman"/>
              </a:rPr>
              <a:t>D3</a:t>
            </a:r>
            <a:endParaRPr b="1" sz="1800">
              <a:solidFill>
                <a:srgbClr val="E06666"/>
              </a:solidFill>
              <a:latin typeface="Times New Roman"/>
              <a:ea typeface="Times New Roman"/>
              <a:cs typeface="Times New Roman"/>
              <a:sym typeface="Times New Roman"/>
            </a:endParaRPr>
          </a:p>
        </p:txBody>
      </p:sp>
      <p:sp>
        <p:nvSpPr>
          <p:cNvPr id="297" name="Google Shape;297;p19"/>
          <p:cNvSpPr txBox="1"/>
          <p:nvPr/>
        </p:nvSpPr>
        <p:spPr>
          <a:xfrm>
            <a:off x="1935150" y="2975395"/>
            <a:ext cx="991200" cy="3222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GB" sz="1800">
                <a:solidFill>
                  <a:srgbClr val="F1C232"/>
                </a:solidFill>
                <a:latin typeface="Times New Roman"/>
                <a:ea typeface="Times New Roman"/>
                <a:cs typeface="Times New Roman"/>
                <a:sym typeface="Times New Roman"/>
              </a:rPr>
              <a:t>D1</a:t>
            </a:r>
            <a:endParaRPr b="1" sz="1800">
              <a:solidFill>
                <a:srgbClr val="F1C232"/>
              </a:solidFill>
              <a:latin typeface="Times New Roman"/>
              <a:ea typeface="Times New Roman"/>
              <a:cs typeface="Times New Roman"/>
              <a:sym typeface="Times New Roman"/>
            </a:endParaRPr>
          </a:p>
        </p:txBody>
      </p:sp>
      <p:sp>
        <p:nvSpPr>
          <p:cNvPr id="298" name="Google Shape;298;p19"/>
          <p:cNvSpPr txBox="1"/>
          <p:nvPr/>
        </p:nvSpPr>
        <p:spPr>
          <a:xfrm>
            <a:off x="2447468" y="1519746"/>
            <a:ext cx="991200" cy="3222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GB" sz="1800">
                <a:solidFill>
                  <a:srgbClr val="93C47D"/>
                </a:solidFill>
                <a:latin typeface="Times New Roman"/>
                <a:ea typeface="Times New Roman"/>
                <a:cs typeface="Times New Roman"/>
                <a:sym typeface="Times New Roman"/>
              </a:rPr>
              <a:t>None</a:t>
            </a:r>
            <a:endParaRPr b="1" sz="1800">
              <a:solidFill>
                <a:srgbClr val="93C47D"/>
              </a:solidFill>
              <a:latin typeface="Times New Roman"/>
              <a:ea typeface="Times New Roman"/>
              <a:cs typeface="Times New Roman"/>
              <a:sym typeface="Times New Roman"/>
            </a:endParaRPr>
          </a:p>
        </p:txBody>
      </p:sp>
      <p:cxnSp>
        <p:nvCxnSpPr>
          <p:cNvPr id="299" name="Google Shape;299;p19"/>
          <p:cNvCxnSpPr>
            <a:stCxn id="300" idx="0"/>
          </p:cNvCxnSpPr>
          <p:nvPr/>
        </p:nvCxnSpPr>
        <p:spPr>
          <a:xfrm rot="-5400000">
            <a:off x="3063708" y="2862574"/>
            <a:ext cx="1521900" cy="919500"/>
          </a:xfrm>
          <a:prstGeom prst="curvedConnector3">
            <a:avLst>
              <a:gd fmla="val 50000" name="adj1"/>
            </a:avLst>
          </a:prstGeom>
          <a:noFill/>
          <a:ln cap="flat" cmpd="sng" w="28575">
            <a:solidFill>
              <a:srgbClr val="E6E6E6"/>
            </a:solidFill>
            <a:prstDash val="solid"/>
            <a:round/>
            <a:headEnd len="med" w="med" type="none"/>
            <a:tailEnd len="med" w="med" type="none"/>
          </a:ln>
        </p:spPr>
      </p:cxnSp>
      <p:sp>
        <p:nvSpPr>
          <p:cNvPr id="301" name="Google Shape;301;p19"/>
          <p:cNvSpPr/>
          <p:nvPr/>
        </p:nvSpPr>
        <p:spPr>
          <a:xfrm>
            <a:off x="3247729" y="3743048"/>
            <a:ext cx="8313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txBox="1"/>
          <p:nvPr/>
        </p:nvSpPr>
        <p:spPr>
          <a:xfrm>
            <a:off x="2869308" y="4083274"/>
            <a:ext cx="991200" cy="3222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GB" sz="1800">
                <a:solidFill>
                  <a:srgbClr val="F6B26B"/>
                </a:solidFill>
                <a:latin typeface="Times New Roman"/>
                <a:ea typeface="Times New Roman"/>
                <a:cs typeface="Times New Roman"/>
                <a:sym typeface="Times New Roman"/>
              </a:rPr>
              <a:t>D2</a:t>
            </a:r>
            <a:endParaRPr b="1" sz="1800">
              <a:solidFill>
                <a:srgbClr val="F6B26B"/>
              </a:solidFill>
              <a:latin typeface="Times New Roman"/>
              <a:ea typeface="Times New Roman"/>
              <a:cs typeface="Times New Roman"/>
              <a:sym typeface="Times New Roman"/>
            </a:endParaRPr>
          </a:p>
        </p:txBody>
      </p:sp>
      <p:cxnSp>
        <p:nvCxnSpPr>
          <p:cNvPr id="302" name="Google Shape;302;p19"/>
          <p:cNvCxnSpPr/>
          <p:nvPr/>
        </p:nvCxnSpPr>
        <p:spPr>
          <a:xfrm flipH="1" rot="10800000">
            <a:off x="2996917" y="2794387"/>
            <a:ext cx="1332900" cy="637800"/>
          </a:xfrm>
          <a:prstGeom prst="curvedConnector3">
            <a:avLst>
              <a:gd fmla="val 50000" name="adj1"/>
            </a:avLst>
          </a:prstGeom>
          <a:noFill/>
          <a:ln cap="flat" cmpd="sng" w="28575">
            <a:solidFill>
              <a:srgbClr val="E6E6E6"/>
            </a:solidFill>
            <a:prstDash val="solid"/>
            <a:round/>
            <a:headEnd len="med" w="med" type="none"/>
            <a:tailEnd len="med" w="med" type="none"/>
          </a:ln>
        </p:spPr>
      </p:cxnSp>
      <p:sp>
        <p:nvSpPr>
          <p:cNvPr id="303" name="Google Shape;303;p19"/>
          <p:cNvSpPr/>
          <p:nvPr/>
        </p:nvSpPr>
        <p:spPr>
          <a:xfrm>
            <a:off x="3926381" y="2237981"/>
            <a:ext cx="1073744" cy="1000462"/>
          </a:xfrm>
          <a:custGeom>
            <a:rect b="b" l="l" r="r" t="t"/>
            <a:pathLst>
              <a:path extrusionOk="0" h="19188" w="16259">
                <a:moveTo>
                  <a:pt x="8626" y="13818"/>
                </a:moveTo>
                <a:lnTo>
                  <a:pt x="10562" y="14057"/>
                </a:lnTo>
                <a:lnTo>
                  <a:pt x="12499" y="14284"/>
                </a:lnTo>
                <a:lnTo>
                  <a:pt x="12172" y="13127"/>
                </a:lnTo>
                <a:lnTo>
                  <a:pt x="12147" y="12963"/>
                </a:lnTo>
                <a:lnTo>
                  <a:pt x="12247" y="12662"/>
                </a:lnTo>
                <a:lnTo>
                  <a:pt x="12348" y="12561"/>
                </a:lnTo>
                <a:lnTo>
                  <a:pt x="16258" y="9242"/>
                </a:lnTo>
                <a:lnTo>
                  <a:pt x="15453" y="8852"/>
                </a:lnTo>
                <a:lnTo>
                  <a:pt x="15340" y="8802"/>
                </a:lnTo>
                <a:lnTo>
                  <a:pt x="15214" y="8663"/>
                </a:lnTo>
                <a:lnTo>
                  <a:pt x="15227" y="8336"/>
                </a:lnTo>
                <a:lnTo>
                  <a:pt x="15328" y="7997"/>
                </a:lnTo>
                <a:lnTo>
                  <a:pt x="15919" y="5721"/>
                </a:lnTo>
                <a:lnTo>
                  <a:pt x="13643" y="6237"/>
                </a:lnTo>
                <a:lnTo>
                  <a:pt x="13492" y="6237"/>
                </a:lnTo>
                <a:lnTo>
                  <a:pt x="13291" y="6086"/>
                </a:lnTo>
                <a:lnTo>
                  <a:pt x="13253" y="5985"/>
                </a:lnTo>
                <a:lnTo>
                  <a:pt x="12951" y="4916"/>
                </a:lnTo>
                <a:lnTo>
                  <a:pt x="11153" y="7016"/>
                </a:lnTo>
                <a:lnTo>
                  <a:pt x="11053" y="7129"/>
                </a:lnTo>
                <a:lnTo>
                  <a:pt x="10801" y="7243"/>
                </a:lnTo>
                <a:lnTo>
                  <a:pt x="10638" y="7192"/>
                </a:lnTo>
                <a:lnTo>
                  <a:pt x="10562" y="7092"/>
                </a:lnTo>
                <a:lnTo>
                  <a:pt x="10499" y="6840"/>
                </a:lnTo>
                <a:lnTo>
                  <a:pt x="10537" y="6576"/>
                </a:lnTo>
                <a:lnTo>
                  <a:pt x="11317" y="2301"/>
                </a:lnTo>
                <a:lnTo>
                  <a:pt x="10273" y="2880"/>
                </a:lnTo>
                <a:lnTo>
                  <a:pt x="10172" y="2930"/>
                </a:lnTo>
                <a:lnTo>
                  <a:pt x="9959" y="2993"/>
                </a:lnTo>
                <a:lnTo>
                  <a:pt x="9770" y="2968"/>
                </a:lnTo>
                <a:lnTo>
                  <a:pt x="9619" y="2867"/>
                </a:lnTo>
                <a:lnTo>
                  <a:pt x="9556" y="2766"/>
                </a:lnTo>
                <a:lnTo>
                  <a:pt x="8136" y="0"/>
                </a:lnTo>
                <a:lnTo>
                  <a:pt x="6702" y="2766"/>
                </a:lnTo>
                <a:lnTo>
                  <a:pt x="6639" y="2867"/>
                </a:lnTo>
                <a:lnTo>
                  <a:pt x="6488" y="2968"/>
                </a:lnTo>
                <a:lnTo>
                  <a:pt x="6300" y="2993"/>
                </a:lnTo>
                <a:lnTo>
                  <a:pt x="6086" y="2930"/>
                </a:lnTo>
                <a:lnTo>
                  <a:pt x="5985" y="2880"/>
                </a:lnTo>
                <a:lnTo>
                  <a:pt x="4942" y="2301"/>
                </a:lnTo>
                <a:lnTo>
                  <a:pt x="5721" y="6576"/>
                </a:lnTo>
                <a:lnTo>
                  <a:pt x="5759" y="6840"/>
                </a:lnTo>
                <a:lnTo>
                  <a:pt x="5696" y="7092"/>
                </a:lnTo>
                <a:lnTo>
                  <a:pt x="5621" y="7192"/>
                </a:lnTo>
                <a:lnTo>
                  <a:pt x="5457" y="7243"/>
                </a:lnTo>
                <a:lnTo>
                  <a:pt x="5206" y="7129"/>
                </a:lnTo>
                <a:lnTo>
                  <a:pt x="5105" y="7016"/>
                </a:lnTo>
                <a:lnTo>
                  <a:pt x="3320" y="4916"/>
                </a:lnTo>
                <a:lnTo>
                  <a:pt x="3006" y="5985"/>
                </a:lnTo>
                <a:lnTo>
                  <a:pt x="2968" y="6086"/>
                </a:lnTo>
                <a:lnTo>
                  <a:pt x="2767" y="6237"/>
                </a:lnTo>
                <a:lnTo>
                  <a:pt x="2616" y="6237"/>
                </a:lnTo>
                <a:lnTo>
                  <a:pt x="340" y="5721"/>
                </a:lnTo>
                <a:lnTo>
                  <a:pt x="931" y="7997"/>
                </a:lnTo>
                <a:lnTo>
                  <a:pt x="1032" y="8336"/>
                </a:lnTo>
                <a:lnTo>
                  <a:pt x="1044" y="8663"/>
                </a:lnTo>
                <a:lnTo>
                  <a:pt x="931" y="8802"/>
                </a:lnTo>
                <a:lnTo>
                  <a:pt x="805" y="8852"/>
                </a:lnTo>
                <a:lnTo>
                  <a:pt x="1" y="9242"/>
                </a:lnTo>
                <a:lnTo>
                  <a:pt x="3911" y="12561"/>
                </a:lnTo>
                <a:lnTo>
                  <a:pt x="4024" y="12662"/>
                </a:lnTo>
                <a:lnTo>
                  <a:pt x="4112" y="12963"/>
                </a:lnTo>
                <a:lnTo>
                  <a:pt x="4087" y="13127"/>
                </a:lnTo>
                <a:lnTo>
                  <a:pt x="3760" y="14284"/>
                </a:lnTo>
                <a:lnTo>
                  <a:pt x="5696" y="14057"/>
                </a:lnTo>
                <a:lnTo>
                  <a:pt x="7633" y="13818"/>
                </a:lnTo>
                <a:lnTo>
                  <a:pt x="7746" y="13844"/>
                </a:lnTo>
                <a:lnTo>
                  <a:pt x="7947" y="13969"/>
                </a:lnTo>
                <a:lnTo>
                  <a:pt x="7972" y="14083"/>
                </a:lnTo>
                <a:lnTo>
                  <a:pt x="7620" y="19187"/>
                </a:lnTo>
                <a:lnTo>
                  <a:pt x="8639" y="19187"/>
                </a:lnTo>
                <a:lnTo>
                  <a:pt x="8286" y="14083"/>
                </a:lnTo>
                <a:lnTo>
                  <a:pt x="8312" y="13969"/>
                </a:lnTo>
                <a:lnTo>
                  <a:pt x="8513" y="13844"/>
                </a:lnTo>
                <a:lnTo>
                  <a:pt x="8626" y="13818"/>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txBox="1"/>
          <p:nvPr/>
        </p:nvSpPr>
        <p:spPr>
          <a:xfrm>
            <a:off x="936575" y="1218375"/>
            <a:ext cx="166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Accuracy Score</a:t>
            </a:r>
            <a:endParaRPr b="1">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Train: 0.864</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Test: 0.811</a:t>
            </a:r>
            <a:endParaRPr>
              <a:latin typeface="Times New Roman"/>
              <a:ea typeface="Times New Roman"/>
              <a:cs typeface="Times New Roman"/>
              <a:sym typeface="Times New Roman"/>
            </a:endParaRPr>
          </a:p>
        </p:txBody>
      </p:sp>
      <p:sp>
        <p:nvSpPr>
          <p:cNvPr id="305" name="Google Shape;305;p19"/>
          <p:cNvSpPr txBox="1"/>
          <p:nvPr/>
        </p:nvSpPr>
        <p:spPr>
          <a:xfrm>
            <a:off x="457200" y="2697625"/>
            <a:ext cx="166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Accuracy Score</a:t>
            </a:r>
            <a:endParaRPr b="1">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Train: 0.732</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Test: 0.622</a:t>
            </a:r>
            <a:endParaRPr>
              <a:latin typeface="Times New Roman"/>
              <a:ea typeface="Times New Roman"/>
              <a:cs typeface="Times New Roman"/>
              <a:sym typeface="Times New Roman"/>
            </a:endParaRPr>
          </a:p>
        </p:txBody>
      </p:sp>
      <p:sp>
        <p:nvSpPr>
          <p:cNvPr id="306" name="Google Shape;306;p19"/>
          <p:cNvSpPr txBox="1"/>
          <p:nvPr/>
        </p:nvSpPr>
        <p:spPr>
          <a:xfrm>
            <a:off x="491550" y="3860200"/>
            <a:ext cx="166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Accuracy Score</a:t>
            </a:r>
            <a:endParaRPr b="1">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Train: 0.643</a:t>
            </a:r>
            <a:endParaRPr>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Test: 0.324</a:t>
            </a:r>
            <a:endParaRPr>
              <a:latin typeface="Times New Roman"/>
              <a:ea typeface="Times New Roman"/>
              <a:cs typeface="Times New Roman"/>
              <a:sym typeface="Times New Roman"/>
            </a:endParaRPr>
          </a:p>
        </p:txBody>
      </p:sp>
      <p:sp>
        <p:nvSpPr>
          <p:cNvPr id="307" name="Google Shape;307;p19"/>
          <p:cNvSpPr txBox="1"/>
          <p:nvPr/>
        </p:nvSpPr>
        <p:spPr>
          <a:xfrm>
            <a:off x="6804900" y="2517250"/>
            <a:ext cx="195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Calculated</a:t>
            </a:r>
            <a:r>
              <a:rPr b="1" lang="en-GB">
                <a:latin typeface="Times New Roman"/>
                <a:ea typeface="Times New Roman"/>
                <a:cs typeface="Times New Roman"/>
                <a:sym typeface="Times New Roman"/>
              </a:rPr>
              <a:t> by:</a:t>
            </a:r>
            <a:endParaRPr b="1">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D3 = 1 - None - D0 - D1 - D2 -D4</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08" name="Google Shape;308;p19"/>
          <p:cNvSpPr txBox="1"/>
          <p:nvPr/>
        </p:nvSpPr>
        <p:spPr>
          <a:xfrm>
            <a:off x="6220400" y="1406675"/>
            <a:ext cx="30000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latin typeface="Times New Roman"/>
                <a:ea typeface="Times New Roman"/>
                <a:cs typeface="Times New Roman"/>
                <a:sym typeface="Times New Roman"/>
              </a:rPr>
              <a:t>Assumption: </a:t>
            </a:r>
            <a:r>
              <a:rPr lang="en-GB">
                <a:solidFill>
                  <a:schemeClr val="dk1"/>
                </a:solidFill>
                <a:latin typeface="Times New Roman"/>
                <a:ea typeface="Times New Roman"/>
                <a:cs typeface="Times New Roman"/>
                <a:sym typeface="Times New Roman"/>
              </a:rPr>
              <a:t>D4 is 0</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solidFill>
                  <a:srgbClr val="0E101A"/>
                </a:solidFill>
                <a:latin typeface="Times New Roman"/>
                <a:ea typeface="Times New Roman"/>
                <a:cs typeface="Times New Roman"/>
                <a:sym typeface="Times New Roman"/>
              </a:rPr>
              <a:t>Abnormal Drought is not observed in the dataset</a:t>
            </a:r>
            <a:endParaRPr sz="1200">
              <a:solidFill>
                <a:schemeClr val="dk1"/>
              </a:solidFill>
              <a:latin typeface="Times New Roman"/>
              <a:ea typeface="Times New Roman"/>
              <a:cs typeface="Times New Roman"/>
              <a:sym typeface="Times New Roman"/>
            </a:endParaRPr>
          </a:p>
        </p:txBody>
      </p:sp>
      <p:cxnSp>
        <p:nvCxnSpPr>
          <p:cNvPr id="309" name="Google Shape;309;p19"/>
          <p:cNvCxnSpPr/>
          <p:nvPr/>
        </p:nvCxnSpPr>
        <p:spPr>
          <a:xfrm flipH="1" rot="5400000">
            <a:off x="4707190" y="2991148"/>
            <a:ext cx="981900" cy="950400"/>
          </a:xfrm>
          <a:prstGeom prst="curvedConnector3">
            <a:avLst>
              <a:gd fmla="val 50000" name="adj1"/>
            </a:avLst>
          </a:prstGeom>
          <a:noFill/>
          <a:ln cap="flat" cmpd="sng" w="28575">
            <a:solidFill>
              <a:srgbClr val="E6E6E6"/>
            </a:solidFill>
            <a:prstDash val="solid"/>
            <a:round/>
            <a:headEnd len="med" w="med" type="none"/>
            <a:tailEnd len="med" w="med" type="none"/>
          </a:ln>
        </p:spPr>
      </p:cxnSp>
      <p:sp>
        <p:nvSpPr>
          <p:cNvPr id="310" name="Google Shape;310;p19"/>
          <p:cNvSpPr/>
          <p:nvPr/>
        </p:nvSpPr>
        <p:spPr>
          <a:xfrm>
            <a:off x="5465625" y="3743050"/>
            <a:ext cx="1073700" cy="924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800">
                <a:solidFill>
                  <a:srgbClr val="9900FF"/>
                </a:solidFill>
                <a:latin typeface="Times New Roman"/>
                <a:ea typeface="Times New Roman"/>
                <a:cs typeface="Times New Roman"/>
                <a:sym typeface="Times New Roman"/>
              </a:rPr>
              <a:t>DSCI</a:t>
            </a:r>
            <a:endParaRPr>
              <a:solidFill>
                <a:srgbClr val="9900FF"/>
              </a:solidFill>
              <a:latin typeface="Times New Roman"/>
              <a:ea typeface="Times New Roman"/>
              <a:cs typeface="Times New Roman"/>
              <a:sym typeface="Times New Roman"/>
            </a:endParaRPr>
          </a:p>
        </p:txBody>
      </p:sp>
      <p:sp>
        <p:nvSpPr>
          <p:cNvPr id="311" name="Google Shape;311;p19"/>
          <p:cNvSpPr txBox="1"/>
          <p:nvPr/>
        </p:nvSpPr>
        <p:spPr>
          <a:xfrm>
            <a:off x="6734400" y="3811125"/>
            <a:ext cx="230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Times New Roman"/>
                <a:ea typeface="Times New Roman"/>
                <a:cs typeface="Times New Roman"/>
                <a:sym typeface="Times New Roman"/>
              </a:rPr>
              <a:t>Calculated by:</a:t>
            </a:r>
            <a:endParaRPr b="1">
              <a:latin typeface="Times New Roman"/>
              <a:ea typeface="Times New Roman"/>
              <a:cs typeface="Times New Roman"/>
              <a:sym typeface="Times New Roman"/>
            </a:endParaRPr>
          </a:p>
          <a:p>
            <a:pPr indent="0" lvl="0" marL="0" rtl="0" algn="l">
              <a:spcBef>
                <a:spcPts val="0"/>
              </a:spcBef>
              <a:spcAft>
                <a:spcPts val="0"/>
              </a:spcAft>
              <a:buNone/>
            </a:pPr>
            <a:r>
              <a:rPr lang="en-GB">
                <a:latin typeface="Times New Roman"/>
                <a:ea typeface="Times New Roman"/>
                <a:cs typeface="Times New Roman"/>
                <a:sym typeface="Times New Roman"/>
              </a:rPr>
              <a:t>DSCI = 1(D0) + 2(D1) + 3(D2) + 4(D3) + 5(D4)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Outlier Check</a:t>
            </a:r>
            <a:endParaRPr/>
          </a:p>
        </p:txBody>
      </p:sp>
      <p:pic>
        <p:nvPicPr>
          <p:cNvPr id="317" name="Google Shape;317;p20"/>
          <p:cNvPicPr preferRelativeResize="0"/>
          <p:nvPr/>
        </p:nvPicPr>
        <p:blipFill>
          <a:blip r:embed="rId3">
            <a:alphaModFix/>
          </a:blip>
          <a:stretch>
            <a:fillRect/>
          </a:stretch>
        </p:blipFill>
        <p:spPr>
          <a:xfrm>
            <a:off x="243250" y="1219700"/>
            <a:ext cx="6666825" cy="3436150"/>
          </a:xfrm>
          <a:prstGeom prst="rect">
            <a:avLst/>
          </a:prstGeom>
          <a:noFill/>
          <a:ln>
            <a:noFill/>
          </a:ln>
        </p:spPr>
      </p:pic>
      <p:sp>
        <p:nvSpPr>
          <p:cNvPr id="318" name="Google Shape;318;p20"/>
          <p:cNvSpPr txBox="1"/>
          <p:nvPr/>
        </p:nvSpPr>
        <p:spPr>
          <a:xfrm>
            <a:off x="7307975" y="1651325"/>
            <a:ext cx="16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319" name="Google Shape;319;p20"/>
          <p:cNvSpPr/>
          <p:nvPr/>
        </p:nvSpPr>
        <p:spPr>
          <a:xfrm>
            <a:off x="7307975" y="1721125"/>
            <a:ext cx="1704600" cy="369300"/>
          </a:xfrm>
          <a:prstGeom prst="roundRect">
            <a:avLst>
              <a:gd fmla="val 16667" name="adj"/>
            </a:avLst>
          </a:pr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Real Value</a:t>
            </a:r>
            <a:endParaRPr>
              <a:latin typeface="Times New Roman"/>
              <a:ea typeface="Times New Roman"/>
              <a:cs typeface="Times New Roman"/>
              <a:sym typeface="Times New Roman"/>
            </a:endParaRPr>
          </a:p>
        </p:txBody>
      </p:sp>
      <p:sp>
        <p:nvSpPr>
          <p:cNvPr id="320" name="Google Shape;320;p20"/>
          <p:cNvSpPr/>
          <p:nvPr/>
        </p:nvSpPr>
        <p:spPr>
          <a:xfrm>
            <a:off x="7265825" y="2804975"/>
            <a:ext cx="1788900" cy="788100"/>
          </a:xfrm>
          <a:prstGeom prst="roundRect">
            <a:avLst>
              <a:gd fmla="val 16667" name="adj"/>
            </a:avLst>
          </a:prstGeom>
          <a:solidFill>
            <a:srgbClr val="FFF2C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Did not drop for the further analysis</a:t>
            </a:r>
            <a:endParaRPr>
              <a:latin typeface="Times New Roman"/>
              <a:ea typeface="Times New Roman"/>
              <a:cs typeface="Times New Roman"/>
              <a:sym typeface="Times New Roman"/>
            </a:endParaRPr>
          </a:p>
        </p:txBody>
      </p:sp>
      <p:sp>
        <p:nvSpPr>
          <p:cNvPr id="321" name="Google Shape;321;p20"/>
          <p:cNvSpPr/>
          <p:nvPr/>
        </p:nvSpPr>
        <p:spPr>
          <a:xfrm>
            <a:off x="8020625" y="2161350"/>
            <a:ext cx="186300" cy="572700"/>
          </a:xfrm>
          <a:prstGeom prst="down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3023325" y="2955775"/>
            <a:ext cx="1291800" cy="5727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4723450" y="1396350"/>
            <a:ext cx="848400" cy="23508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Exploratory Data Analysis</a:t>
            </a:r>
            <a:endParaRPr/>
          </a:p>
        </p:txBody>
      </p:sp>
      <p:sp>
        <p:nvSpPr>
          <p:cNvPr id="329" name="Google Shape;329;p21"/>
          <p:cNvSpPr/>
          <p:nvPr/>
        </p:nvSpPr>
        <p:spPr>
          <a:xfrm>
            <a:off x="3895113" y="2077675"/>
            <a:ext cx="4648890" cy="456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2"/>
              </a:solidFill>
              <a:latin typeface="Times New Roman"/>
              <a:ea typeface="Times New Roman"/>
              <a:cs typeface="Times New Roman"/>
              <a:sym typeface="Times New Roman"/>
            </a:endParaRPr>
          </a:p>
        </p:txBody>
      </p:sp>
      <p:sp>
        <p:nvSpPr>
          <p:cNvPr id="330" name="Google Shape;330;p21"/>
          <p:cNvSpPr txBox="1"/>
          <p:nvPr/>
        </p:nvSpPr>
        <p:spPr>
          <a:xfrm>
            <a:off x="3990630" y="2131725"/>
            <a:ext cx="80398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800">
                <a:solidFill>
                  <a:schemeClr val="accent2"/>
                </a:solidFill>
                <a:latin typeface="Times New Roman"/>
                <a:ea typeface="Times New Roman"/>
                <a:cs typeface="Times New Roman"/>
                <a:sym typeface="Times New Roman"/>
              </a:rPr>
              <a:t>03</a:t>
            </a:r>
            <a:endParaRPr sz="2800">
              <a:solidFill>
                <a:schemeClr val="accent2"/>
              </a:solidFill>
              <a:latin typeface="Times New Roman"/>
              <a:ea typeface="Times New Roman"/>
              <a:cs typeface="Times New Roman"/>
              <a:sym typeface="Times New Roman"/>
            </a:endParaRPr>
          </a:p>
        </p:txBody>
      </p:sp>
      <p:sp>
        <p:nvSpPr>
          <p:cNvPr id="331" name="Google Shape;331;p21"/>
          <p:cNvSpPr txBox="1"/>
          <p:nvPr/>
        </p:nvSpPr>
        <p:spPr>
          <a:xfrm>
            <a:off x="4978448" y="2192875"/>
            <a:ext cx="3385291"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2"/>
              </a:solidFill>
              <a:latin typeface="Times New Roman"/>
              <a:ea typeface="Times New Roman"/>
              <a:cs typeface="Times New Roman"/>
              <a:sym typeface="Times New Roman"/>
            </a:endParaRPr>
          </a:p>
        </p:txBody>
      </p:sp>
      <p:sp>
        <p:nvSpPr>
          <p:cNvPr id="332" name="Google Shape;332;p21"/>
          <p:cNvSpPr txBox="1"/>
          <p:nvPr/>
        </p:nvSpPr>
        <p:spPr>
          <a:xfrm>
            <a:off x="5156955" y="2113175"/>
            <a:ext cx="3162300" cy="38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accent2"/>
                </a:solidFill>
                <a:latin typeface="Times New Roman"/>
                <a:ea typeface="Times New Roman"/>
                <a:cs typeface="Times New Roman"/>
                <a:sym typeface="Times New Roman"/>
              </a:rPr>
              <a:t>Average Temperature on Gallons</a:t>
            </a:r>
            <a:endParaRPr b="1" sz="1600">
              <a:solidFill>
                <a:schemeClr val="accent2"/>
              </a:solidFill>
              <a:latin typeface="Times New Roman"/>
              <a:ea typeface="Times New Roman"/>
              <a:cs typeface="Times New Roman"/>
              <a:sym typeface="Times New Roman"/>
            </a:endParaRPr>
          </a:p>
        </p:txBody>
      </p:sp>
      <p:sp>
        <p:nvSpPr>
          <p:cNvPr id="333" name="Google Shape;333;p21"/>
          <p:cNvSpPr/>
          <p:nvPr/>
        </p:nvSpPr>
        <p:spPr>
          <a:xfrm>
            <a:off x="3895079" y="2526988"/>
            <a:ext cx="4648800" cy="4638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accent3"/>
              </a:solidFill>
              <a:latin typeface="Times New Roman"/>
              <a:ea typeface="Times New Roman"/>
              <a:cs typeface="Times New Roman"/>
              <a:sym typeface="Times New Roman"/>
            </a:endParaRPr>
          </a:p>
        </p:txBody>
      </p:sp>
      <p:sp>
        <p:nvSpPr>
          <p:cNvPr id="334" name="Google Shape;334;p21"/>
          <p:cNvSpPr txBox="1"/>
          <p:nvPr/>
        </p:nvSpPr>
        <p:spPr>
          <a:xfrm>
            <a:off x="3990621" y="2693663"/>
            <a:ext cx="804000" cy="2640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3"/>
                </a:solidFill>
                <a:latin typeface="Times New Roman"/>
                <a:ea typeface="Times New Roman"/>
                <a:cs typeface="Times New Roman"/>
                <a:sym typeface="Times New Roman"/>
              </a:rPr>
              <a:t>04</a:t>
            </a:r>
            <a:endParaRPr sz="2600">
              <a:solidFill>
                <a:schemeClr val="accent3"/>
              </a:solidFill>
              <a:latin typeface="Times New Roman"/>
              <a:ea typeface="Times New Roman"/>
              <a:cs typeface="Times New Roman"/>
              <a:sym typeface="Times New Roman"/>
            </a:endParaRPr>
          </a:p>
        </p:txBody>
      </p:sp>
      <p:sp>
        <p:nvSpPr>
          <p:cNvPr id="335" name="Google Shape;335;p21"/>
          <p:cNvSpPr txBox="1"/>
          <p:nvPr/>
        </p:nvSpPr>
        <p:spPr>
          <a:xfrm>
            <a:off x="5156997" y="2841238"/>
            <a:ext cx="3311400" cy="18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3"/>
                </a:solidFill>
                <a:latin typeface="Times New Roman"/>
                <a:ea typeface="Times New Roman"/>
                <a:cs typeface="Times New Roman"/>
                <a:sym typeface="Times New Roman"/>
              </a:rPr>
              <a:t>Average Temperature on Value</a:t>
            </a:r>
            <a:endParaRPr b="1" sz="1600">
              <a:solidFill>
                <a:schemeClr val="accent3"/>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accent3"/>
              </a:solidFill>
              <a:latin typeface="Times New Roman"/>
              <a:ea typeface="Times New Roman"/>
              <a:cs typeface="Times New Roman"/>
              <a:sym typeface="Times New Roman"/>
            </a:endParaRPr>
          </a:p>
        </p:txBody>
      </p:sp>
      <p:sp>
        <p:nvSpPr>
          <p:cNvPr id="336" name="Google Shape;336;p21"/>
          <p:cNvSpPr/>
          <p:nvPr/>
        </p:nvSpPr>
        <p:spPr>
          <a:xfrm>
            <a:off x="3895176" y="3022338"/>
            <a:ext cx="4648800" cy="5712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accent3"/>
              </a:solidFill>
              <a:latin typeface="Times New Roman"/>
              <a:ea typeface="Times New Roman"/>
              <a:cs typeface="Times New Roman"/>
              <a:sym typeface="Times New Roman"/>
            </a:endParaRPr>
          </a:p>
        </p:txBody>
      </p:sp>
      <p:sp>
        <p:nvSpPr>
          <p:cNvPr id="337" name="Google Shape;337;p21"/>
          <p:cNvSpPr txBox="1"/>
          <p:nvPr/>
        </p:nvSpPr>
        <p:spPr>
          <a:xfrm>
            <a:off x="3993887" y="3217537"/>
            <a:ext cx="803980" cy="325023"/>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3"/>
                </a:solidFill>
                <a:latin typeface="Times New Roman"/>
                <a:ea typeface="Times New Roman"/>
                <a:cs typeface="Times New Roman"/>
                <a:sym typeface="Times New Roman"/>
              </a:rPr>
              <a:t>05</a:t>
            </a:r>
            <a:endParaRPr sz="2600">
              <a:solidFill>
                <a:schemeClr val="accent3"/>
              </a:solidFill>
              <a:latin typeface="Times New Roman"/>
              <a:ea typeface="Times New Roman"/>
              <a:cs typeface="Times New Roman"/>
              <a:sym typeface="Times New Roman"/>
            </a:endParaRPr>
          </a:p>
        </p:txBody>
      </p:sp>
      <p:sp>
        <p:nvSpPr>
          <p:cNvPr id="338" name="Google Shape;338;p21"/>
          <p:cNvSpPr txBox="1"/>
          <p:nvPr/>
        </p:nvSpPr>
        <p:spPr>
          <a:xfrm>
            <a:off x="5160212" y="3374606"/>
            <a:ext cx="3385200" cy="23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3"/>
                </a:solidFill>
                <a:latin typeface="Times New Roman"/>
                <a:ea typeface="Times New Roman"/>
                <a:cs typeface="Times New Roman"/>
                <a:sym typeface="Times New Roman"/>
              </a:rPr>
              <a:t>Extreme Maximum Air Temperature on Gallons</a:t>
            </a:r>
            <a:endParaRPr b="1" sz="1600">
              <a:solidFill>
                <a:schemeClr val="accent3"/>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accent3"/>
              </a:solidFill>
              <a:latin typeface="Times New Roman"/>
              <a:ea typeface="Times New Roman"/>
              <a:cs typeface="Times New Roman"/>
              <a:sym typeface="Times New Roman"/>
            </a:endParaRPr>
          </a:p>
        </p:txBody>
      </p:sp>
      <p:sp>
        <p:nvSpPr>
          <p:cNvPr id="339" name="Google Shape;339;p21"/>
          <p:cNvSpPr/>
          <p:nvPr/>
        </p:nvSpPr>
        <p:spPr>
          <a:xfrm>
            <a:off x="3895125" y="3633550"/>
            <a:ext cx="4648800" cy="571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Times New Roman"/>
              <a:ea typeface="Times New Roman"/>
              <a:cs typeface="Times New Roman"/>
              <a:sym typeface="Times New Roman"/>
            </a:endParaRPr>
          </a:p>
        </p:txBody>
      </p:sp>
      <p:sp>
        <p:nvSpPr>
          <p:cNvPr id="340" name="Google Shape;340;p21"/>
          <p:cNvSpPr txBox="1"/>
          <p:nvPr/>
        </p:nvSpPr>
        <p:spPr>
          <a:xfrm>
            <a:off x="3990630" y="3846570"/>
            <a:ext cx="803980" cy="300562"/>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5"/>
                </a:solidFill>
                <a:latin typeface="Times New Roman"/>
                <a:ea typeface="Times New Roman"/>
                <a:cs typeface="Times New Roman"/>
                <a:sym typeface="Times New Roman"/>
              </a:rPr>
              <a:t>06</a:t>
            </a:r>
            <a:endParaRPr sz="2600">
              <a:solidFill>
                <a:schemeClr val="accent5"/>
              </a:solidFill>
              <a:latin typeface="Times New Roman"/>
              <a:ea typeface="Times New Roman"/>
              <a:cs typeface="Times New Roman"/>
              <a:sym typeface="Times New Roman"/>
            </a:endParaRPr>
          </a:p>
        </p:txBody>
      </p:sp>
      <p:sp>
        <p:nvSpPr>
          <p:cNvPr id="341" name="Google Shape;341;p21"/>
          <p:cNvSpPr txBox="1"/>
          <p:nvPr/>
        </p:nvSpPr>
        <p:spPr>
          <a:xfrm>
            <a:off x="5156948" y="3991825"/>
            <a:ext cx="3385200" cy="2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5"/>
                </a:solidFill>
                <a:latin typeface="Times New Roman"/>
                <a:ea typeface="Times New Roman"/>
                <a:cs typeface="Times New Roman"/>
                <a:sym typeface="Times New Roman"/>
              </a:rPr>
              <a:t>Extreme Minimum Air Temperature on Gallons</a:t>
            </a:r>
            <a:endParaRPr b="1" sz="1600">
              <a:solidFill>
                <a:schemeClr val="accent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accent5"/>
              </a:solidFill>
              <a:latin typeface="Times New Roman"/>
              <a:ea typeface="Times New Roman"/>
              <a:cs typeface="Times New Roman"/>
              <a:sym typeface="Times New Roman"/>
            </a:endParaRPr>
          </a:p>
        </p:txBody>
      </p:sp>
      <p:sp>
        <p:nvSpPr>
          <p:cNvPr id="342" name="Google Shape;342;p21"/>
          <p:cNvSpPr/>
          <p:nvPr/>
        </p:nvSpPr>
        <p:spPr>
          <a:xfrm>
            <a:off x="3895175" y="4211026"/>
            <a:ext cx="4648890" cy="407906"/>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Times New Roman"/>
              <a:ea typeface="Times New Roman"/>
              <a:cs typeface="Times New Roman"/>
              <a:sym typeface="Times New Roman"/>
            </a:endParaRPr>
          </a:p>
        </p:txBody>
      </p:sp>
      <p:sp>
        <p:nvSpPr>
          <p:cNvPr id="343" name="Google Shape;343;p21"/>
          <p:cNvSpPr txBox="1"/>
          <p:nvPr/>
        </p:nvSpPr>
        <p:spPr>
          <a:xfrm>
            <a:off x="3990684" y="4303770"/>
            <a:ext cx="804000" cy="3006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5"/>
                </a:solidFill>
                <a:latin typeface="Times New Roman"/>
                <a:ea typeface="Times New Roman"/>
                <a:cs typeface="Times New Roman"/>
                <a:sym typeface="Times New Roman"/>
              </a:rPr>
              <a:t>07</a:t>
            </a:r>
            <a:endParaRPr sz="2600">
              <a:solidFill>
                <a:schemeClr val="accent5"/>
              </a:solidFill>
              <a:latin typeface="Times New Roman"/>
              <a:ea typeface="Times New Roman"/>
              <a:cs typeface="Times New Roman"/>
              <a:sym typeface="Times New Roman"/>
            </a:endParaRPr>
          </a:p>
        </p:txBody>
      </p:sp>
      <p:sp>
        <p:nvSpPr>
          <p:cNvPr id="344" name="Google Shape;344;p21"/>
          <p:cNvSpPr txBox="1"/>
          <p:nvPr/>
        </p:nvSpPr>
        <p:spPr>
          <a:xfrm>
            <a:off x="5156997" y="4449025"/>
            <a:ext cx="3385200" cy="2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5"/>
                </a:solidFill>
                <a:latin typeface="Times New Roman"/>
                <a:ea typeface="Times New Roman"/>
                <a:cs typeface="Times New Roman"/>
                <a:sym typeface="Times New Roman"/>
              </a:rPr>
              <a:t>Average Precipitation on Gallons</a:t>
            </a:r>
            <a:endParaRPr b="1" sz="1600">
              <a:solidFill>
                <a:schemeClr val="accent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accent5"/>
              </a:solidFill>
              <a:latin typeface="Times New Roman"/>
              <a:ea typeface="Times New Roman"/>
              <a:cs typeface="Times New Roman"/>
              <a:sym typeface="Times New Roman"/>
            </a:endParaRPr>
          </a:p>
        </p:txBody>
      </p:sp>
      <p:sp>
        <p:nvSpPr>
          <p:cNvPr id="345" name="Google Shape;345;p21"/>
          <p:cNvSpPr/>
          <p:nvPr/>
        </p:nvSpPr>
        <p:spPr>
          <a:xfrm>
            <a:off x="3895175" y="4668226"/>
            <a:ext cx="4648890" cy="407906"/>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5"/>
              </a:solidFill>
              <a:latin typeface="Times New Roman"/>
              <a:ea typeface="Times New Roman"/>
              <a:cs typeface="Times New Roman"/>
              <a:sym typeface="Times New Roman"/>
            </a:endParaRPr>
          </a:p>
        </p:txBody>
      </p:sp>
      <p:sp>
        <p:nvSpPr>
          <p:cNvPr id="346" name="Google Shape;346;p21"/>
          <p:cNvSpPr txBox="1"/>
          <p:nvPr/>
        </p:nvSpPr>
        <p:spPr>
          <a:xfrm>
            <a:off x="3990684" y="4760970"/>
            <a:ext cx="803980" cy="300562"/>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600">
                <a:solidFill>
                  <a:schemeClr val="accent5"/>
                </a:solidFill>
                <a:latin typeface="Times New Roman"/>
                <a:ea typeface="Times New Roman"/>
                <a:cs typeface="Times New Roman"/>
                <a:sym typeface="Times New Roman"/>
              </a:rPr>
              <a:t>08</a:t>
            </a:r>
            <a:endParaRPr sz="2600">
              <a:solidFill>
                <a:schemeClr val="accent5"/>
              </a:solidFill>
              <a:latin typeface="Times New Roman"/>
              <a:ea typeface="Times New Roman"/>
              <a:cs typeface="Times New Roman"/>
              <a:sym typeface="Times New Roman"/>
            </a:endParaRPr>
          </a:p>
        </p:txBody>
      </p:sp>
      <p:sp>
        <p:nvSpPr>
          <p:cNvPr id="347" name="Google Shape;347;p21"/>
          <p:cNvSpPr txBox="1"/>
          <p:nvPr/>
        </p:nvSpPr>
        <p:spPr>
          <a:xfrm>
            <a:off x="5156997" y="4906225"/>
            <a:ext cx="3311400" cy="2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chemeClr val="accent5"/>
                </a:solidFill>
                <a:latin typeface="Times New Roman"/>
                <a:ea typeface="Times New Roman"/>
                <a:cs typeface="Times New Roman"/>
                <a:sym typeface="Times New Roman"/>
              </a:rPr>
              <a:t>SPI drought</a:t>
            </a:r>
            <a:endParaRPr b="1" sz="1600">
              <a:solidFill>
                <a:schemeClr val="accent5"/>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accent5"/>
              </a:solidFill>
              <a:latin typeface="Times New Roman"/>
              <a:ea typeface="Times New Roman"/>
              <a:cs typeface="Times New Roman"/>
              <a:sym typeface="Times New Roman"/>
            </a:endParaRPr>
          </a:p>
        </p:txBody>
      </p:sp>
      <p:sp>
        <p:nvSpPr>
          <p:cNvPr id="348" name="Google Shape;348;p21"/>
          <p:cNvSpPr/>
          <p:nvPr/>
        </p:nvSpPr>
        <p:spPr>
          <a:xfrm>
            <a:off x="3895113" y="1620475"/>
            <a:ext cx="4648890" cy="456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2"/>
              </a:solidFill>
              <a:latin typeface="Times New Roman"/>
              <a:ea typeface="Times New Roman"/>
              <a:cs typeface="Times New Roman"/>
              <a:sym typeface="Times New Roman"/>
            </a:endParaRPr>
          </a:p>
        </p:txBody>
      </p:sp>
      <p:sp>
        <p:nvSpPr>
          <p:cNvPr id="349" name="Google Shape;349;p21"/>
          <p:cNvSpPr txBox="1"/>
          <p:nvPr/>
        </p:nvSpPr>
        <p:spPr>
          <a:xfrm>
            <a:off x="3990630" y="1674525"/>
            <a:ext cx="80398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800">
                <a:solidFill>
                  <a:schemeClr val="accent2"/>
                </a:solidFill>
                <a:latin typeface="Times New Roman"/>
                <a:ea typeface="Times New Roman"/>
                <a:cs typeface="Times New Roman"/>
                <a:sym typeface="Times New Roman"/>
              </a:rPr>
              <a:t>02</a:t>
            </a:r>
            <a:endParaRPr sz="2800">
              <a:solidFill>
                <a:schemeClr val="accent2"/>
              </a:solidFill>
              <a:latin typeface="Times New Roman"/>
              <a:ea typeface="Times New Roman"/>
              <a:cs typeface="Times New Roman"/>
              <a:sym typeface="Times New Roman"/>
            </a:endParaRPr>
          </a:p>
        </p:txBody>
      </p:sp>
      <p:sp>
        <p:nvSpPr>
          <p:cNvPr id="350" name="Google Shape;350;p21"/>
          <p:cNvSpPr txBox="1"/>
          <p:nvPr/>
        </p:nvSpPr>
        <p:spPr>
          <a:xfrm>
            <a:off x="4978448" y="1735675"/>
            <a:ext cx="3385291"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2"/>
              </a:solidFill>
              <a:latin typeface="Times New Roman"/>
              <a:ea typeface="Times New Roman"/>
              <a:cs typeface="Times New Roman"/>
              <a:sym typeface="Times New Roman"/>
            </a:endParaRPr>
          </a:p>
        </p:txBody>
      </p:sp>
      <p:sp>
        <p:nvSpPr>
          <p:cNvPr id="351" name="Google Shape;351;p21"/>
          <p:cNvSpPr txBox="1"/>
          <p:nvPr/>
        </p:nvSpPr>
        <p:spPr>
          <a:xfrm>
            <a:off x="5156955" y="1660925"/>
            <a:ext cx="3162300" cy="38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accent2"/>
                </a:solidFill>
                <a:latin typeface="Times New Roman"/>
                <a:ea typeface="Times New Roman"/>
                <a:cs typeface="Times New Roman"/>
                <a:sym typeface="Times New Roman"/>
              </a:rPr>
              <a:t>Overall Correlation Heatmap</a:t>
            </a:r>
            <a:endParaRPr b="1" sz="1600">
              <a:solidFill>
                <a:schemeClr val="accent2"/>
              </a:solidFill>
              <a:latin typeface="Times New Roman"/>
              <a:ea typeface="Times New Roman"/>
              <a:cs typeface="Times New Roman"/>
              <a:sym typeface="Times New Roman"/>
            </a:endParaRPr>
          </a:p>
        </p:txBody>
      </p:sp>
      <p:sp>
        <p:nvSpPr>
          <p:cNvPr id="352" name="Google Shape;352;p21"/>
          <p:cNvSpPr/>
          <p:nvPr/>
        </p:nvSpPr>
        <p:spPr>
          <a:xfrm>
            <a:off x="3895125" y="1048675"/>
            <a:ext cx="4648800" cy="571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EA9B58"/>
              </a:solidFill>
              <a:latin typeface="Times New Roman"/>
              <a:ea typeface="Times New Roman"/>
              <a:cs typeface="Times New Roman"/>
              <a:sym typeface="Times New Roman"/>
            </a:endParaRPr>
          </a:p>
        </p:txBody>
      </p:sp>
      <p:sp>
        <p:nvSpPr>
          <p:cNvPr id="353" name="Google Shape;353;p21"/>
          <p:cNvSpPr txBox="1"/>
          <p:nvPr/>
        </p:nvSpPr>
        <p:spPr>
          <a:xfrm>
            <a:off x="3990630" y="1217325"/>
            <a:ext cx="803980" cy="382200"/>
          </a:xfrm>
          <a:prstGeom prst="rect">
            <a:avLst/>
          </a:prstGeom>
          <a:noFill/>
          <a:ln>
            <a:noFill/>
          </a:ln>
        </p:spPr>
        <p:txBody>
          <a:bodyPr anchorCtr="0" anchor="ctr" bIns="0" lIns="91425" spcFirstLastPara="1" rIns="91425" wrap="square" tIns="91425">
            <a:noAutofit/>
          </a:bodyPr>
          <a:lstStyle/>
          <a:p>
            <a:pPr indent="0" lvl="0" marL="0" rtl="0" algn="r">
              <a:lnSpc>
                <a:spcPct val="100000"/>
              </a:lnSpc>
              <a:spcBef>
                <a:spcPts val="0"/>
              </a:spcBef>
              <a:spcAft>
                <a:spcPts val="1600"/>
              </a:spcAft>
              <a:buNone/>
            </a:pPr>
            <a:r>
              <a:rPr lang="en-GB" sz="2800">
                <a:solidFill>
                  <a:schemeClr val="accent2"/>
                </a:solidFill>
                <a:latin typeface="Times New Roman"/>
                <a:ea typeface="Times New Roman"/>
                <a:cs typeface="Times New Roman"/>
                <a:sym typeface="Times New Roman"/>
              </a:rPr>
              <a:t>01</a:t>
            </a:r>
            <a:endParaRPr sz="2800">
              <a:solidFill>
                <a:schemeClr val="accent2"/>
              </a:solidFill>
              <a:latin typeface="Times New Roman"/>
              <a:ea typeface="Times New Roman"/>
              <a:cs typeface="Times New Roman"/>
              <a:sym typeface="Times New Roman"/>
            </a:endParaRPr>
          </a:p>
        </p:txBody>
      </p:sp>
      <p:sp>
        <p:nvSpPr>
          <p:cNvPr id="354" name="Google Shape;354;p21"/>
          <p:cNvSpPr txBox="1"/>
          <p:nvPr/>
        </p:nvSpPr>
        <p:spPr>
          <a:xfrm>
            <a:off x="4978448" y="1278475"/>
            <a:ext cx="3385291" cy="45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2"/>
              </a:solidFill>
              <a:latin typeface="Times New Roman"/>
              <a:ea typeface="Times New Roman"/>
              <a:cs typeface="Times New Roman"/>
              <a:sym typeface="Times New Roman"/>
            </a:endParaRPr>
          </a:p>
        </p:txBody>
      </p:sp>
      <p:sp>
        <p:nvSpPr>
          <p:cNvPr id="355" name="Google Shape;355;p21"/>
          <p:cNvSpPr txBox="1"/>
          <p:nvPr/>
        </p:nvSpPr>
        <p:spPr>
          <a:xfrm>
            <a:off x="5156955" y="1169775"/>
            <a:ext cx="3162159" cy="38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600">
                <a:solidFill>
                  <a:schemeClr val="accent2"/>
                </a:solidFill>
                <a:latin typeface="Times New Roman"/>
                <a:ea typeface="Times New Roman"/>
                <a:cs typeface="Times New Roman"/>
                <a:sym typeface="Times New Roman"/>
              </a:rPr>
              <a:t>Overall Production of Each State</a:t>
            </a:r>
            <a:endParaRPr b="1" sz="1600">
              <a:solidFill>
                <a:schemeClr val="accent2"/>
              </a:solidFill>
              <a:latin typeface="Times New Roman"/>
              <a:ea typeface="Times New Roman"/>
              <a:cs typeface="Times New Roman"/>
              <a:sym typeface="Times New Roman"/>
            </a:endParaRPr>
          </a:p>
        </p:txBody>
      </p:sp>
      <p:pic>
        <p:nvPicPr>
          <p:cNvPr id="356" name="Google Shape;356;p21"/>
          <p:cNvPicPr preferRelativeResize="0"/>
          <p:nvPr/>
        </p:nvPicPr>
        <p:blipFill>
          <a:blip r:embed="rId3">
            <a:alphaModFix/>
          </a:blip>
          <a:stretch>
            <a:fillRect/>
          </a:stretch>
        </p:blipFill>
        <p:spPr>
          <a:xfrm>
            <a:off x="457196" y="1445925"/>
            <a:ext cx="3068702" cy="3067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anada Map Infographics">
  <a:themeElements>
    <a:clrScheme name="Simple Light">
      <a:dk1>
        <a:srgbClr val="000000"/>
      </a:dk1>
      <a:lt1>
        <a:srgbClr val="FFFFFF"/>
      </a:lt1>
      <a:dk2>
        <a:srgbClr val="8F8F8F"/>
      </a:dk2>
      <a:lt2>
        <a:srgbClr val="E6E6E6"/>
      </a:lt2>
      <a:accent1>
        <a:srgbClr val="B30000"/>
      </a:accent1>
      <a:accent2>
        <a:srgbClr val="FF0000"/>
      </a:accent2>
      <a:accent3>
        <a:srgbClr val="FF6969"/>
      </a:accent3>
      <a:accent4>
        <a:srgbClr val="0089A3"/>
      </a:accent4>
      <a:accent5>
        <a:srgbClr val="4DC7DF"/>
      </a:accent5>
      <a:accent6>
        <a:srgbClr val="8FDFEE"/>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